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1.xml" ContentType="application/vnd.openxmlformats-officedocument.presentationml.tags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9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4.xml" ContentType="application/vnd.openxmlformats-officedocument.presentationml.notesSlide+xml"/>
  <Override PartName="/ppt/charts/chart10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1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2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3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4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3.xml" ContentType="application/vnd.openxmlformats-officedocument.themeOverride+xml"/>
  <Override PartName="/ppt/charts/chart15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6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7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8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9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20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1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2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notesSlides/notesSlide5.xml" ContentType="application/vnd.openxmlformats-officedocument.presentationml.notesSlide+xml"/>
  <Override PartName="/ppt/charts/chart23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4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5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6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2" r:id="rId1"/>
    <p:sldMasterId id="2147483765" r:id="rId2"/>
  </p:sldMasterIdLst>
  <p:notesMasterIdLst>
    <p:notesMasterId r:id="rId11"/>
  </p:notesMasterIdLst>
  <p:sldIdLst>
    <p:sldId id="274" r:id="rId3"/>
    <p:sldId id="261" r:id="rId4"/>
    <p:sldId id="262" r:id="rId5"/>
    <p:sldId id="272" r:id="rId6"/>
    <p:sldId id="263" r:id="rId7"/>
    <p:sldId id="264" r:id="rId8"/>
    <p:sldId id="265" r:id="rId9"/>
    <p:sldId id="266" r:id="rId10"/>
  </p:sldIdLst>
  <p:sldSz cx="12192000" cy="6858000"/>
  <p:notesSz cx="6797675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63" userDrawn="1">
          <p15:clr>
            <a:srgbClr val="A4A3A4"/>
          </p15:clr>
        </p15:guide>
        <p15:guide id="4" pos="7514" userDrawn="1">
          <p15:clr>
            <a:srgbClr val="A4A3A4"/>
          </p15:clr>
        </p15:guide>
        <p15:guide id="10" pos="7392" userDrawn="1">
          <p15:clr>
            <a:srgbClr val="A4A3A4"/>
          </p15:clr>
        </p15:guide>
        <p15:guide id="11" orient="horz" pos="1117" userDrawn="1">
          <p15:clr>
            <a:srgbClr val="A4A3A4"/>
          </p15:clr>
        </p15:guide>
        <p15:guide id="12" orient="horz" pos="3249" userDrawn="1">
          <p15:clr>
            <a:srgbClr val="A4A3A4"/>
          </p15:clr>
        </p15:guide>
        <p15:guide id="13" pos="3024" userDrawn="1">
          <p15:clr>
            <a:srgbClr val="A4A3A4"/>
          </p15:clr>
        </p15:guide>
        <p15:guide id="14" pos="2502" userDrawn="1">
          <p15:clr>
            <a:srgbClr val="A4A3A4"/>
          </p15:clr>
        </p15:guide>
        <p15:guide id="15" orient="horz" pos="550" userDrawn="1">
          <p15:clr>
            <a:srgbClr val="A4A3A4"/>
          </p15:clr>
        </p15:guide>
        <p15:guide id="16" pos="5496" userDrawn="1">
          <p15:clr>
            <a:srgbClr val="A4A3A4"/>
          </p15:clr>
        </p15:guide>
        <p15:guide id="17" pos="483" userDrawn="1">
          <p15:clr>
            <a:srgbClr val="A4A3A4"/>
          </p15:clr>
        </p15:guide>
        <p15:guide id="18" orient="horz" pos="3612" userDrawn="1">
          <p15:clr>
            <a:srgbClr val="A4A3A4"/>
          </p15:clr>
        </p15:guide>
        <p15:guide id="19" pos="6652" userDrawn="1">
          <p15:clr>
            <a:srgbClr val="A4A3A4"/>
          </p15:clr>
        </p15:guide>
        <p15:guide id="20" orient="horz" pos="1706" userDrawn="1">
          <p15:clr>
            <a:srgbClr val="A4A3A4"/>
          </p15:clr>
        </p15:guide>
        <p15:guide id="21" orient="horz" pos="220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8686"/>
    <a:srgbClr val="FF00FF"/>
    <a:srgbClr val="FF33CC"/>
    <a:srgbClr val="667184"/>
    <a:srgbClr val="DDDDDD"/>
    <a:srgbClr val="DBDBDB"/>
    <a:srgbClr val="FFFFFF"/>
    <a:srgbClr val="595443"/>
    <a:srgbClr val="DEE3EA"/>
    <a:srgbClr val="9AAE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13" autoAdjust="0"/>
    <p:restoredTop sz="95565" autoAdjust="0"/>
  </p:normalViewPr>
  <p:slideViewPr>
    <p:cSldViewPr showGuides="1">
      <p:cViewPr varScale="1">
        <p:scale>
          <a:sx n="88" d="100"/>
          <a:sy n="88" d="100"/>
        </p:scale>
        <p:origin x="-42" y="174"/>
      </p:cViewPr>
      <p:guideLst>
        <p:guide orient="horz" pos="2863"/>
        <p:guide pos="7514"/>
        <p:guide pos="7392"/>
        <p:guide orient="horz" pos="1117"/>
        <p:guide orient="horz" pos="3249"/>
        <p:guide pos="3024"/>
        <p:guide pos="2502"/>
        <p:guide orient="horz" pos="550"/>
        <p:guide pos="5496"/>
        <p:guide pos="483"/>
        <p:guide orient="horz" pos="3612"/>
        <p:guide pos="6652"/>
        <p:guide orient="horz" pos="1706"/>
        <p:guide orient="horz" pos="220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1.xlsx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P:\B5-CN-A-6\B5-CN-A-6_Technik\5.00_TS%20Public\20_TS%20Monthly%20Report\05%20Weekly%20report\Weekly%20Report_Latest\Technical%20Service%20weekly%20Report_Latest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0" i="0" u="none" strike="noStrike" kern="1200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000" b="0" i="0">
                <a:solidFill>
                  <a:schemeClr val="tx1">
                    <a:lumMod val="85000"/>
                    <a:lumOff val="15000"/>
                  </a:schemeClr>
                </a:solidFill>
                <a:latin typeface="BMW Group Condensed" panose="020B0606020202020204" pitchFamily="34" charset="0"/>
              </a:rPr>
              <a:t>Closing Time     (≤ 18h)</a:t>
            </a:r>
          </a:p>
        </c:rich>
      </c:tx>
      <c:layout>
        <c:manualLayout>
          <c:xMode val="edge"/>
          <c:yMode val="edge"/>
          <c:x val="0.2328092744071088"/>
          <c:y val="8.62049586976620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spc="0" baseline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stacked"/>
        <c:varyColors val="0"/>
        <c:ser>
          <c:idx val="2"/>
          <c:order val="2"/>
          <c:spPr>
            <a:gradFill flip="none" rotWithShape="1">
              <a:gsLst>
                <a:gs pos="75000">
                  <a:schemeClr val="accent6"/>
                </a:gs>
                <a:gs pos="85000">
                  <a:srgbClr val="00B050"/>
                </a:gs>
                <a:gs pos="65000">
                  <a:schemeClr val="accent4"/>
                </a:gs>
              </a:gsLst>
              <a:lin ang="0" scaled="0"/>
              <a:tileRect/>
            </a:gradFill>
            <a:ln>
              <a:noFill/>
            </a:ln>
            <a:effectLst>
              <a:outerShdw blurRad="50800" dist="50800" dir="5400000" sx="43000" sy="43000" algn="ctr" rotWithShape="0">
                <a:srgbClr val="000000">
                  <a:alpha val="43137"/>
                </a:srgb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75000">
                    <a:schemeClr val="accent6"/>
                  </a:gs>
                  <a:gs pos="85000">
                    <a:srgbClr val="00B050"/>
                  </a:gs>
                  <a:gs pos="65000">
                    <a:schemeClr val="accent4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50800" dist="50800" dir="5400000" sx="43000" sy="43000" algn="ctr" rotWithShape="0">
                  <a:srgbClr val="000000">
                    <a:alpha val="43137"/>
                  </a:srgbClr>
                </a:outerShdw>
              </a:effectLst>
            </c:spPr>
          </c:dPt>
          <c:dPt>
            <c:idx val="1"/>
            <c:invertIfNegative val="0"/>
            <c:bubble3D val="0"/>
            <c:spPr>
              <a:gradFill flip="none" rotWithShape="1">
                <a:gsLst>
                  <a:gs pos="75000">
                    <a:schemeClr val="accent6"/>
                  </a:gs>
                  <a:gs pos="85000">
                    <a:srgbClr val="00B050"/>
                  </a:gs>
                  <a:gs pos="65000">
                    <a:schemeClr val="accent4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50800" dist="50800" dir="5400000" sx="43000" sy="43000" algn="ctr" rotWithShape="0">
                  <a:srgbClr val="000000">
                    <a:alpha val="43137"/>
                  </a:srgbClr>
                </a:outerShdw>
              </a:effectLst>
            </c:spPr>
          </c:dPt>
          <c:dPt>
            <c:idx val="2"/>
            <c:invertIfNegative val="0"/>
            <c:bubble3D val="0"/>
            <c:spPr>
              <a:gradFill flip="none" rotWithShape="1">
                <a:gsLst>
                  <a:gs pos="75000">
                    <a:schemeClr val="accent6"/>
                  </a:gs>
                  <a:gs pos="85000">
                    <a:srgbClr val="00B050"/>
                  </a:gs>
                  <a:gs pos="65000">
                    <a:schemeClr val="accent4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50800" dist="50800" dir="5400000" sx="43000" sy="43000" algn="ctr" rotWithShape="0">
                  <a:srgbClr val="000000">
                    <a:alpha val="43137"/>
                  </a:srgbClr>
                </a:outerShdw>
              </a:effectLst>
            </c:spPr>
          </c:dPt>
          <c:dPt>
            <c:idx val="3"/>
            <c:invertIfNegative val="0"/>
            <c:bubble3D val="0"/>
            <c:spPr>
              <a:gradFill flip="none" rotWithShape="1">
                <a:gsLst>
                  <a:gs pos="75000">
                    <a:schemeClr val="accent6"/>
                  </a:gs>
                  <a:gs pos="85000">
                    <a:srgbClr val="00B050"/>
                  </a:gs>
                  <a:gs pos="65000">
                    <a:schemeClr val="accent4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50800" dist="50800" dir="5400000" sx="43000" sy="43000" algn="ctr" rotWithShape="0">
                  <a:srgbClr val="000000">
                    <a:alpha val="43137"/>
                  </a:srgbClr>
                </a:outerShdw>
              </a:effectLst>
            </c:spPr>
          </c:dPt>
          <c:cat>
            <c:strRef>
              <c:f>'REPORT!'!$E$32</c:f>
              <c:strCache>
                <c:ptCount val="1"/>
                <c:pt idx="0">
                  <c:v>&lt;=18H</c:v>
                </c:pt>
              </c:strCache>
            </c:strRef>
          </c:cat>
          <c:val>
            <c:numRef>
              <c:f>'REPORT!'!$H$32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565337616"/>
        <c:axId val="566661696"/>
      </c:barChart>
      <c:barChart>
        <c:barDir val="bar"/>
        <c:grouping val="stacked"/>
        <c:varyColors val="0"/>
        <c:ser>
          <c:idx val="0"/>
          <c:order val="0"/>
          <c:spPr>
            <a:noFill/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.39906361442947086"/>
                  <c:y val="-0.2398424045393293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21944444444444433"/>
                  <c:y val="-9.259259259259258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20277777777777778"/>
                  <c:y val="-8.333355389399854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18888888888888888"/>
                  <c:y val="-8.162156201063101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BMW Group Condensed" panose="020B0606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'REPORT!'!$E$32</c:f>
              <c:strCache>
                <c:ptCount val="1"/>
                <c:pt idx="0">
                  <c:v>&lt;=18H</c:v>
                </c:pt>
              </c:strCache>
            </c:strRef>
          </c:cat>
          <c:val>
            <c:numRef>
              <c:f>'REPORT!'!$F$32</c:f>
              <c:numCache>
                <c:formatCode>0%</c:formatCode>
                <c:ptCount val="1"/>
                <c:pt idx="0">
                  <c:v>0.87758620689655176</c:v>
                </c:pt>
              </c:numCache>
            </c:numRef>
          </c:val>
        </c:ser>
        <c:ser>
          <c:idx val="1"/>
          <c:order val="1"/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</c:dPt>
          <c:cat>
            <c:strRef>
              <c:f>'REPORT!'!$E$32</c:f>
              <c:strCache>
                <c:ptCount val="1"/>
                <c:pt idx="0">
                  <c:v>&lt;=18H</c:v>
                </c:pt>
              </c:strCache>
            </c:strRef>
          </c:cat>
          <c:val>
            <c:numRef>
              <c:f>'REPORT!'!$G$32</c:f>
              <c:numCache>
                <c:formatCode>General</c:formatCode>
                <c:ptCount val="1"/>
                <c:pt idx="0">
                  <c:v>0.01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"/>
        <c:overlap val="100"/>
        <c:axId val="566658952"/>
        <c:axId val="566662872"/>
      </c:barChart>
      <c:catAx>
        <c:axId val="56533761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566661696"/>
        <c:crosses val="autoZero"/>
        <c:auto val="1"/>
        <c:lblAlgn val="ctr"/>
        <c:lblOffset val="100"/>
        <c:noMultiLvlLbl val="0"/>
      </c:catAx>
      <c:valAx>
        <c:axId val="566661696"/>
        <c:scaling>
          <c:orientation val="minMax"/>
          <c:max val="1"/>
        </c:scaling>
        <c:delete val="1"/>
        <c:axPos val="b"/>
        <c:numFmt formatCode="General" sourceLinked="1"/>
        <c:majorTickMark val="out"/>
        <c:minorTickMark val="none"/>
        <c:tickLblPos val="nextTo"/>
        <c:crossAx val="565337616"/>
        <c:crosses val="autoZero"/>
        <c:crossBetween val="between"/>
      </c:valAx>
      <c:valAx>
        <c:axId val="566662872"/>
        <c:scaling>
          <c:orientation val="minMax"/>
          <c:max val="1"/>
          <c:min val="0"/>
        </c:scaling>
        <c:delete val="0"/>
        <c:axPos val="t"/>
        <c:numFmt formatCode="0%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658952"/>
        <c:crosses val="max"/>
        <c:crossBetween val="between"/>
        <c:majorUnit val="0.5"/>
      </c:valAx>
      <c:catAx>
        <c:axId val="566658952"/>
        <c:scaling>
          <c:orientation val="minMax"/>
        </c:scaling>
        <c:delete val="1"/>
        <c:axPos val="r"/>
        <c:numFmt formatCode="General" sourceLinked="1"/>
        <c:majorTickMark val="out"/>
        <c:minorTickMark val="none"/>
        <c:tickLblPos val="nextTo"/>
        <c:crossAx val="566662872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1">
        <a:alpha val="0"/>
      </a:schemeClr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900" b="1" i="0" u="none" strike="noStrike" kern="1200" baseline="0">
                <a:solidFill>
                  <a:srgbClr val="ADB9CE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900" b="1" i="0" u="none" strike="noStrike" kern="1200" baseline="0" dirty="0">
                <a:solidFill>
                  <a:srgbClr val="ADB9CE"/>
                </a:solidFill>
                <a:latin typeface="BMW Group Condensed" pitchFamily="34" charset="0"/>
                <a:ea typeface="+mn-ea"/>
                <a:cs typeface="+mn-cs"/>
              </a:rPr>
              <a:t>PT CLOSING TIME</a:t>
            </a:r>
          </a:p>
        </c:rich>
      </c:tx>
      <c:layout>
        <c:manualLayout>
          <c:xMode val="edge"/>
          <c:yMode val="edge"/>
          <c:x val="0.37738902428863058"/>
          <c:y val="4.62962962962962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900" b="1" i="0" u="none" strike="noStrike" kern="1200" baseline="0">
              <a:solidFill>
                <a:srgbClr val="ADB9CE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923561638128561E-2"/>
          <c:y val="0.1919605752405949"/>
          <c:w val="0.83896648335624713"/>
          <c:h val="0.52951981262758818"/>
        </c:manualLayout>
      </c:layout>
      <c:barChart>
        <c:barDir val="col"/>
        <c:grouping val="clustered"/>
        <c:varyColors val="0"/>
        <c:ser>
          <c:idx val="2"/>
          <c:order val="0"/>
          <c:tx>
            <c:strRef>
              <c:f>PT!$A$27</c:f>
              <c:strCache>
                <c:ptCount val="1"/>
                <c:pt idx="0">
                  <c:v>Cases (closed)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-2.9639524226138399E-3"/>
                  <c:y val="-7.632737314085739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5.2076823736429578E-7"/>
                  <c:y val="-5.208333333333333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6.6137566137566134E-3"/>
                  <c:y val="-2.893518518518518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0"/>
                  <c:y val="-4.1468149755529163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PT!$B$24:$G$24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PT!$B$27:$G$27</c:f>
              <c:numCache>
                <c:formatCode>0</c:formatCode>
                <c:ptCount val="6"/>
                <c:pt idx="1">
                  <c:v>154</c:v>
                </c:pt>
                <c:pt idx="2">
                  <c:v>276</c:v>
                </c:pt>
                <c:pt idx="3">
                  <c:v>273</c:v>
                </c:pt>
                <c:pt idx="4">
                  <c:v>233</c:v>
                </c:pt>
                <c:pt idx="5">
                  <c:v>187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66230928"/>
        <c:axId val="566237200"/>
      </c:barChart>
      <c:lineChart>
        <c:grouping val="standard"/>
        <c:varyColors val="0"/>
        <c:ser>
          <c:idx val="3"/>
          <c:order val="1"/>
          <c:tx>
            <c:strRef>
              <c:f>PT!$A$28</c:f>
              <c:strCache>
                <c:ptCount val="1"/>
                <c:pt idx="0">
                  <c:v>Closing time
(working hours)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6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triangle"/>
            <c:size val="7"/>
            <c:spPr>
              <a:solidFill>
                <a:schemeClr val="accent2">
                  <a:lumMod val="60000"/>
                </a:schemeClr>
              </a:solidFill>
              <a:ln w="9525" cap="flat" cmpd="sng" algn="ctr">
                <a:solidFill>
                  <a:schemeClr val="accent2">
                    <a:lumMod val="60000"/>
                    <a:shade val="95000"/>
                    <a:satMod val="105000"/>
                  </a:schemeClr>
                </a:solidFill>
                <a:prstDash val="sysDot"/>
                <a:round/>
              </a:ln>
              <a:effectLst/>
            </c:spPr>
          </c:marker>
          <c:cat>
            <c:strRef>
              <c:f>PT!$B$24:$G$24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PT!$B$28:$G$28</c:f>
              <c:numCache>
                <c:formatCode>0.0</c:formatCode>
                <c:ptCount val="6"/>
                <c:pt idx="1">
                  <c:v>65.218298319328099</c:v>
                </c:pt>
                <c:pt idx="2">
                  <c:v>53.248091329967089</c:v>
                </c:pt>
                <c:pt idx="3">
                  <c:v>51.766297726298362</c:v>
                </c:pt>
                <c:pt idx="4">
                  <c:v>34.091063627729241</c:v>
                </c:pt>
                <c:pt idx="5">
                  <c:v>57.384481688396534</c:v>
                </c:pt>
              </c:numCache>
            </c:numRef>
          </c:val>
          <c:smooth val="0"/>
        </c:ser>
        <c:ser>
          <c:idx val="0"/>
          <c:order val="2"/>
          <c:tx>
            <c:strRef>
              <c:f>PT!$A$29</c:f>
              <c:strCache>
                <c:ptCount val="1"/>
                <c:pt idx="0">
                  <c:v>Closing time
(natural days)</c:v>
                </c:pt>
              </c:strCache>
            </c:strRef>
          </c:tx>
          <c:spPr>
            <a:ln w="28575" cap="rnd" cmpd="sng" algn="ctr">
              <a:noFill/>
              <a:prstDash val="solid"/>
              <a:round/>
            </a:ln>
            <a:effectLst/>
          </c:spPr>
          <c:marker>
            <c:symbol val="none"/>
          </c:marker>
          <c:cat>
            <c:strRef>
              <c:f>PT!$B$24:$G$24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PT!$B$29:$G$29</c:f>
              <c:numCache>
                <c:formatCode>0.0</c:formatCode>
                <c:ptCount val="6"/>
                <c:pt idx="1">
                  <c:v>8.2658088323712633</c:v>
                </c:pt>
                <c:pt idx="2">
                  <c:v>8.2171744581992243</c:v>
                </c:pt>
                <c:pt idx="3">
                  <c:v>7.7522575803826363</c:v>
                </c:pt>
                <c:pt idx="4">
                  <c:v>5.4912570040535185</c:v>
                </c:pt>
                <c:pt idx="5">
                  <c:v>8.8243681298278052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232888"/>
        <c:axId val="566232104"/>
      </c:lineChart>
      <c:catAx>
        <c:axId val="566230928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237200"/>
        <c:crosses val="autoZero"/>
        <c:auto val="1"/>
        <c:lblAlgn val="ctr"/>
        <c:lblOffset val="100"/>
        <c:noMultiLvlLbl val="0"/>
      </c:catAx>
      <c:valAx>
        <c:axId val="566237200"/>
        <c:scaling>
          <c:orientation val="minMax"/>
          <c:max val="80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0" sourceLinked="1"/>
        <c:majorTickMark val="none"/>
        <c:minorTickMark val="none"/>
        <c:tickLblPos val="high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230928"/>
        <c:crosses val="autoZero"/>
        <c:crossBetween val="between"/>
        <c:majorUnit val="200"/>
      </c:valAx>
      <c:valAx>
        <c:axId val="566232104"/>
        <c:scaling>
          <c:orientation val="minMax"/>
          <c:max val="220"/>
          <c:min val="0"/>
        </c:scaling>
        <c:delete val="0"/>
        <c:axPos val="l"/>
        <c:numFmt formatCode="0" sourceLinked="0"/>
        <c:majorTickMark val="none"/>
        <c:minorTickMark val="none"/>
        <c:tickLblPos val="low"/>
        <c:spPr>
          <a:noFill/>
          <a:ln w="317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232888"/>
        <c:crosses val="max"/>
        <c:crossBetween val="between"/>
        <c:majorUnit val="55"/>
      </c:valAx>
      <c:catAx>
        <c:axId val="566232888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extTo"/>
        <c:crossAx val="566232104"/>
        <c:crosses val="max"/>
        <c:auto val="1"/>
        <c:lblAlgn val="ctr"/>
        <c:lblOffset val="100"/>
        <c:noMultiLvlLbl val="0"/>
      </c:catAx>
      <c:spPr>
        <a:solidFill>
          <a:schemeClr val="bg1"/>
        </a:solidFill>
        <a:ln w="3175">
          <a:noFill/>
        </a:ln>
        <a:effectLst/>
      </c:spPr>
    </c:plotArea>
    <c:legend>
      <c:legendPos val="b"/>
      <c:legendEntry>
        <c:idx val="2"/>
        <c:delete val="1"/>
      </c:legendEntry>
      <c:layout>
        <c:manualLayout>
          <c:xMode val="edge"/>
          <c:yMode val="edge"/>
          <c:x val="0.15487985876765403"/>
          <c:y val="0.84250054680664921"/>
          <c:w val="0.61087520309961252"/>
          <c:h val="0.1401383420822397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900" b="1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900" b="1" i="0" u="none" strike="noStrike" baseline="0" dirty="0"/>
              <a:t>CONTACTS </a:t>
            </a:r>
            <a:r>
              <a:rPr lang="en-US" sz="900" b="1" i="0" u="none" strike="noStrike" baseline="0" dirty="0">
                <a:solidFill>
                  <a:srgbClr val="FF0000"/>
                </a:solidFill>
              </a:rPr>
              <a:t>CLOSED CASES </a:t>
            </a:r>
            <a:endParaRPr lang="en-US" dirty="0">
              <a:solidFill>
                <a:srgbClr val="FF0000"/>
              </a:solidFill>
            </a:endParaRPr>
          </a:p>
        </c:rich>
      </c:tx>
      <c:layout>
        <c:manualLayout>
          <c:xMode val="edge"/>
          <c:yMode val="edge"/>
          <c:x val="0.31371521268174812"/>
          <c:y val="5.20833333333333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900" b="1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965881401267001E-2"/>
          <c:y val="0.19024223534558179"/>
          <c:w val="0.84115771718046428"/>
          <c:h val="0.52329760863225427"/>
        </c:manualLayout>
      </c:layout>
      <c:barChart>
        <c:barDir val="col"/>
        <c:grouping val="clustered"/>
        <c:varyColors val="0"/>
        <c:ser>
          <c:idx val="2"/>
          <c:order val="2"/>
          <c:tx>
            <c:strRef>
              <c:f>PT!$A$21</c:f>
              <c:strCache>
                <c:ptCount val="1"/>
                <c:pt idx="0">
                  <c:v>Total Cases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PT!$B$18:$G$18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PT!$B$21:$G$21</c:f>
              <c:numCache>
                <c:formatCode>General</c:formatCode>
                <c:ptCount val="6"/>
                <c:pt idx="0">
                  <c:v>166</c:v>
                </c:pt>
                <c:pt idx="1">
                  <c:v>285</c:v>
                </c:pt>
                <c:pt idx="2">
                  <c:v>278</c:v>
                </c:pt>
                <c:pt idx="3">
                  <c:v>247</c:v>
                </c:pt>
                <c:pt idx="4">
                  <c:v>193</c:v>
                </c:pt>
                <c:pt idx="5">
                  <c:v>238</c:v>
                </c:pt>
              </c:numCache>
            </c:numRef>
          </c:val>
        </c:ser>
        <c:ser>
          <c:idx val="3"/>
          <c:order val="3"/>
          <c:tx>
            <c:strRef>
              <c:f>PT!$A$22</c:f>
              <c:strCache>
                <c:ptCount val="1"/>
                <c:pt idx="0">
                  <c:v>Contacts&lt;=4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PT!$B$22:$G$22</c:f>
              <c:numCache>
                <c:formatCode>General</c:formatCode>
                <c:ptCount val="6"/>
                <c:pt idx="0">
                  <c:v>161</c:v>
                </c:pt>
                <c:pt idx="1">
                  <c:v>271</c:v>
                </c:pt>
                <c:pt idx="2">
                  <c:v>263</c:v>
                </c:pt>
                <c:pt idx="3">
                  <c:v>237</c:v>
                </c:pt>
                <c:pt idx="4">
                  <c:v>182</c:v>
                </c:pt>
                <c:pt idx="5">
                  <c:v>228</c:v>
                </c:pt>
              </c:numCache>
            </c:numRef>
          </c:val>
        </c:ser>
        <c:ser>
          <c:idx val="4"/>
          <c:order val="4"/>
          <c:tx>
            <c:strRef>
              <c:f>PT!$A$23</c:f>
              <c:strCache>
                <c:ptCount val="1"/>
                <c:pt idx="0">
                  <c:v>Average Contacts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PT!$B$23:$G$23</c:f>
              <c:numCache>
                <c:formatCode>0.0</c:formatCode>
                <c:ptCount val="6"/>
                <c:pt idx="0">
                  <c:v>1.9578313253012047</c:v>
                </c:pt>
                <c:pt idx="1">
                  <c:v>1.9228070175438596</c:v>
                </c:pt>
                <c:pt idx="2">
                  <c:v>1.9136690647482015</c:v>
                </c:pt>
                <c:pt idx="3">
                  <c:v>2.0769230769230771</c:v>
                </c:pt>
                <c:pt idx="4">
                  <c:v>2</c:v>
                </c:pt>
                <c:pt idx="5">
                  <c:v>2.0042016806722689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66235632"/>
        <c:axId val="566233280"/>
      </c:barChart>
      <c:lineChart>
        <c:grouping val="standard"/>
        <c:varyColors val="0"/>
        <c:ser>
          <c:idx val="1"/>
          <c:order val="0"/>
          <c:tx>
            <c:strRef>
              <c:f>PT!$A$19</c:f>
              <c:strCache>
                <c:ptCount val="1"/>
                <c:pt idx="0">
                  <c:v>Target</c:v>
                </c:pt>
              </c:strCache>
            </c:strRef>
          </c:tx>
          <c:spPr>
            <a:ln w="28575" cap="rnd" cmpd="sng" algn="ctr">
              <a:solidFill>
                <a:schemeClr val="accent5">
                  <a:lumMod val="50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9.0333530192551713E-3"/>
                  <c:y val="-1.052876202974633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PT!$B$18:$G$18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PT!$B$19:$G$19</c:f>
              <c:numCache>
                <c:formatCode>0%</c:formatCode>
                <c:ptCount val="6"/>
                <c:pt idx="0">
                  <c:v>0.95</c:v>
                </c:pt>
                <c:pt idx="1">
                  <c:v>0.95</c:v>
                </c:pt>
                <c:pt idx="2">
                  <c:v>0.95</c:v>
                </c:pt>
                <c:pt idx="3">
                  <c:v>0.95</c:v>
                </c:pt>
                <c:pt idx="4">
                  <c:v>0.95</c:v>
                </c:pt>
                <c:pt idx="5">
                  <c:v>0.95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PT!$A$20</c:f>
              <c:strCache>
                <c:ptCount val="1"/>
                <c:pt idx="0">
                  <c:v>Ping-Pong</c:v>
                </c:pt>
              </c:strCache>
            </c:strRef>
          </c:tx>
          <c:spPr>
            <a:ln w="28575" cap="rnd" cmpd="sng" algn="ctr">
              <a:solidFill>
                <a:schemeClr val="accent5">
                  <a:lumMod val="50000"/>
                </a:schemeClr>
              </a:solidFill>
              <a:prstDash val="sysDot"/>
              <a:round/>
            </a:ln>
            <a:effectLst/>
          </c:spPr>
          <c:marker>
            <c:symbol val="triangle"/>
            <c:size val="5"/>
            <c:spPr>
              <a:solidFill>
                <a:schemeClr val="accent2"/>
              </a:solidFill>
              <a:ln w="9525" cap="flat" cmpd="sng" algn="ctr">
                <a:solidFill>
                  <a:schemeClr val="accent5">
                    <a:lumMod val="50000"/>
                  </a:schemeClr>
                </a:solidFill>
                <a:prstDash val="sysDot"/>
                <a:round/>
              </a:ln>
              <a:effectLst/>
            </c:spPr>
          </c:marker>
          <c:dLbls>
            <c:dLbl>
              <c:idx val="0"/>
              <c:layout>
                <c:manualLayout>
                  <c:x val="-9.282472512800722E-3"/>
                  <c:y val="-5.2484552712160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6.4684089682043117E-2"/>
                      <c:h val="7.0601851851851832E-2"/>
                    </c:manualLayout>
                  </c15:layout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PT!$B$18:$G$18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PT!$B$20:$G$20</c:f>
              <c:numCache>
                <c:formatCode>0%</c:formatCode>
                <c:ptCount val="6"/>
                <c:pt idx="0">
                  <c:v>0.96987951807228912</c:v>
                </c:pt>
                <c:pt idx="1">
                  <c:v>0.9508771929824561</c:v>
                </c:pt>
                <c:pt idx="2">
                  <c:v>0.9460431654676259</c:v>
                </c:pt>
                <c:pt idx="3">
                  <c:v>0.95951417004048578</c:v>
                </c:pt>
                <c:pt idx="4">
                  <c:v>0.94300518134715028</c:v>
                </c:pt>
                <c:pt idx="5">
                  <c:v>0.95798319327731096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236024"/>
        <c:axId val="566233672"/>
      </c:lineChart>
      <c:catAx>
        <c:axId val="566235632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233280"/>
        <c:crosses val="autoZero"/>
        <c:auto val="1"/>
        <c:lblAlgn val="ctr"/>
        <c:lblOffset val="100"/>
        <c:noMultiLvlLbl val="0"/>
      </c:catAx>
      <c:valAx>
        <c:axId val="566233280"/>
        <c:scaling>
          <c:orientation val="minMax"/>
          <c:max val="80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235632"/>
        <c:crosses val="autoZero"/>
        <c:crossBetween val="between"/>
        <c:majorUnit val="200"/>
      </c:valAx>
      <c:valAx>
        <c:axId val="566233672"/>
        <c:scaling>
          <c:orientation val="minMax"/>
          <c:max val="1"/>
          <c:min val="0.8"/>
        </c:scaling>
        <c:delete val="0"/>
        <c:axPos val="l"/>
        <c:numFmt formatCode="0%" sourceLinked="1"/>
        <c:majorTickMark val="out"/>
        <c:minorTickMark val="none"/>
        <c:tickLblPos val="low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236024"/>
        <c:crosses val="max"/>
        <c:crossBetween val="between"/>
        <c:majorUnit val="5.000000000000001E-2"/>
      </c:valAx>
      <c:catAx>
        <c:axId val="566236024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one"/>
        <c:crossAx val="566233672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ayout>
        <c:manualLayout>
          <c:xMode val="edge"/>
          <c:yMode val="edge"/>
          <c:x val="3.403617921595456E-2"/>
          <c:y val="0.81513925342665494"/>
          <c:w val="0.9009856604626777"/>
          <c:h val="8.977517133275006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1000" b="1" i="0" baseline="0" dirty="0"/>
              <a:t>SERVICE TIME RATE: MON~FRI, 8:30~17:30</a:t>
            </a:r>
            <a:endParaRPr lang="en-US" sz="1000" dirty="0"/>
          </a:p>
        </c:rich>
      </c:tx>
      <c:layout>
        <c:manualLayout>
          <c:xMode val="edge"/>
          <c:yMode val="edge"/>
          <c:x val="0.1537862454693163"/>
          <c:y val="4.92831541218637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5359535403145818E-2"/>
          <c:y val="0.17082945277001665"/>
          <c:w val="0.89951833220301569"/>
          <c:h val="0.56032617898569126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PT!$A$12</c:f>
              <c:strCache>
                <c:ptCount val="1"/>
                <c:pt idx="0">
                  <c:v>Urgent (&lt;2h)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PT!$B$12:$G$12</c:f>
              <c:numCache>
                <c:formatCode>0%</c:formatCode>
                <c:ptCount val="6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0.91666666666666663</c:v>
                </c:pt>
                <c:pt idx="4">
                  <c:v>1</c:v>
                </c:pt>
                <c:pt idx="5">
                  <c:v>0.875</c:v>
                </c:pt>
              </c:numCache>
            </c:numRef>
          </c:val>
        </c:ser>
        <c:ser>
          <c:idx val="4"/>
          <c:order val="1"/>
          <c:tx>
            <c:strRef>
              <c:f>PT!$A$13</c:f>
              <c:strCache>
                <c:ptCount val="1"/>
                <c:pt idx="0">
                  <c:v>TC (&lt;2h)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PT!$B$13:$G$13</c:f>
              <c:numCache>
                <c:formatCode>0%</c:formatCode>
                <c:ptCount val="6"/>
                <c:pt idx="0">
                  <c:v>0.96103896103896103</c:v>
                </c:pt>
                <c:pt idx="1">
                  <c:v>1</c:v>
                </c:pt>
                <c:pt idx="2">
                  <c:v>0.9850746268656716</c:v>
                </c:pt>
                <c:pt idx="3">
                  <c:v>1</c:v>
                </c:pt>
                <c:pt idx="4">
                  <c:v>0.94029850746268662</c:v>
                </c:pt>
                <c:pt idx="5">
                  <c:v>0.92682926829268297</c:v>
                </c:pt>
              </c:numCache>
            </c:numRef>
          </c:val>
        </c:ser>
        <c:ser>
          <c:idx val="5"/>
          <c:order val="2"/>
          <c:tx>
            <c:strRef>
              <c:f>PT!$A$14</c:f>
              <c:strCache>
                <c:ptCount val="1"/>
                <c:pt idx="0">
                  <c:v>RR (&lt;4h)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PT!$B$14:$G$14</c:f>
              <c:numCache>
                <c:formatCode>0%</c:formatCode>
                <c:ptCount val="6"/>
                <c:pt idx="0">
                  <c:v>0.97515527950310554</c:v>
                </c:pt>
                <c:pt idx="1">
                  <c:v>1</c:v>
                </c:pt>
                <c:pt idx="2">
                  <c:v>0.99300699300699302</c:v>
                </c:pt>
                <c:pt idx="3">
                  <c:v>0.96453900709219853</c:v>
                </c:pt>
                <c:pt idx="4">
                  <c:v>0.96491228070175439</c:v>
                </c:pt>
                <c:pt idx="5">
                  <c:v>0.91954022988505746</c:v>
                </c:pt>
              </c:numCache>
            </c:numRef>
          </c:val>
        </c:ser>
        <c:ser>
          <c:idx val="6"/>
          <c:order val="3"/>
          <c:tx>
            <c:strRef>
              <c:f>PT!$A$15</c:f>
              <c:strCache>
                <c:ptCount val="1"/>
                <c:pt idx="0">
                  <c:v>RR (&lt;8h)</c:v>
                </c:pt>
              </c:strCache>
            </c:strRef>
          </c:tx>
          <c:spPr>
            <a:solidFill>
              <a:schemeClr val="accent2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PT!$B$11:$G$11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PT!$B$15:$G$15</c:f>
              <c:numCache>
                <c:formatCode>0%</c:formatCode>
                <c:ptCount val="6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0.97701149425287359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66231320"/>
        <c:axId val="566231712"/>
      </c:barChart>
      <c:lineChart>
        <c:grouping val="standard"/>
        <c:varyColors val="0"/>
        <c:ser>
          <c:idx val="7"/>
          <c:order val="4"/>
          <c:tx>
            <c:strRef>
              <c:f>PT!$A$16</c:f>
              <c:strCache>
                <c:ptCount val="1"/>
                <c:pt idx="0">
                  <c:v>Target 1</c:v>
                </c:pt>
              </c:strCache>
            </c:strRef>
          </c:tx>
          <c:spPr>
            <a:ln w="28575" cap="rnd" cmpd="sng" algn="ctr">
              <a:solidFill>
                <a:schemeClr val="accent4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PT!$B$11:$G$11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PT!$B$16:$G$16</c:f>
              <c:numCache>
                <c:formatCode>0%</c:formatCode>
                <c:ptCount val="6"/>
                <c:pt idx="0">
                  <c:v>0.95</c:v>
                </c:pt>
                <c:pt idx="1">
                  <c:v>0.95</c:v>
                </c:pt>
                <c:pt idx="2">
                  <c:v>0.95</c:v>
                </c:pt>
                <c:pt idx="3">
                  <c:v>0.95</c:v>
                </c:pt>
                <c:pt idx="4">
                  <c:v>0.95</c:v>
                </c:pt>
                <c:pt idx="5">
                  <c:v>0.95</c:v>
                </c:pt>
              </c:numCache>
            </c:numRef>
          </c:val>
          <c:smooth val="0"/>
        </c:ser>
        <c:ser>
          <c:idx val="0"/>
          <c:order val="5"/>
          <c:tx>
            <c:strRef>
              <c:f>PT!$A$17</c:f>
              <c:strCache>
                <c:ptCount val="1"/>
                <c:pt idx="0">
                  <c:v>Target 2</c:v>
                </c:pt>
              </c:strCache>
            </c:strRef>
          </c:tx>
          <c:spPr>
            <a:ln w="28575" cap="rnd" cmpd="sng" algn="ctr">
              <a:solidFill>
                <a:schemeClr val="accent2"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PT!$B$11:$G$11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PT!$B$17:$G$17</c:f>
              <c:numCache>
                <c:formatCode>0%</c:formatCode>
                <c:ptCount val="6"/>
                <c:pt idx="0">
                  <c:v>0.98</c:v>
                </c:pt>
                <c:pt idx="1">
                  <c:v>0.98</c:v>
                </c:pt>
                <c:pt idx="2">
                  <c:v>0.98</c:v>
                </c:pt>
                <c:pt idx="3">
                  <c:v>0.98</c:v>
                </c:pt>
                <c:pt idx="4">
                  <c:v>0.98</c:v>
                </c:pt>
                <c:pt idx="5">
                  <c:v>0.98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231320"/>
        <c:axId val="566231712"/>
      </c:lineChart>
      <c:catAx>
        <c:axId val="566231320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231712"/>
        <c:crosses val="autoZero"/>
        <c:auto val="1"/>
        <c:lblAlgn val="ctr"/>
        <c:lblOffset val="100"/>
        <c:noMultiLvlLbl val="0"/>
      </c:catAx>
      <c:valAx>
        <c:axId val="566231712"/>
        <c:scaling>
          <c:orientation val="minMax"/>
          <c:max val="1"/>
          <c:min val="0.500000000000001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231320"/>
        <c:crosses val="autoZero"/>
        <c:crossBetween val="between"/>
        <c:majorUnit val="0.1"/>
      </c:valAx>
      <c:spPr>
        <a:noFill/>
        <a:ln>
          <a:solidFill>
            <a:schemeClr val="tx2"/>
          </a:solidFill>
        </a:ln>
        <a:effectLst/>
      </c:spPr>
    </c:plotArea>
    <c:legend>
      <c:legendPos val="b"/>
      <c:layout>
        <c:manualLayout>
          <c:xMode val="edge"/>
          <c:yMode val="edge"/>
          <c:x val="0.15920509936257968"/>
          <c:y val="0.84604253097395088"/>
          <c:w val="0.71846160525450742"/>
          <c:h val="8.568430874106233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960" b="1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1000" dirty="0"/>
              <a:t>COUNT OF PT CASES</a:t>
            </a:r>
          </a:p>
        </c:rich>
      </c:tx>
      <c:layout>
        <c:manualLayout>
          <c:xMode val="edge"/>
          <c:yMode val="edge"/>
          <c:x val="0.38329982054442069"/>
          <c:y val="4.482165217550888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60" b="1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2154219785023205E-2"/>
          <c:y val="0.17083719787735949"/>
          <c:w val="0.83658601455181836"/>
          <c:h val="0.56135695963792565"/>
        </c:manualLayout>
      </c:layout>
      <c:barChart>
        <c:barDir val="col"/>
        <c:grouping val="stacked"/>
        <c:varyColors val="0"/>
        <c:ser>
          <c:idx val="4"/>
          <c:order val="0"/>
          <c:tx>
            <c:strRef>
              <c:f>PT!$A$3</c:f>
              <c:strCache>
                <c:ptCount val="1"/>
                <c:pt idx="0">
                  <c:v>RR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PT!$B$3:$G$3</c:f>
              <c:numCache>
                <c:formatCode>General</c:formatCode>
                <c:ptCount val="6"/>
                <c:pt idx="0">
                  <c:v>161</c:v>
                </c:pt>
                <c:pt idx="1">
                  <c:v>89</c:v>
                </c:pt>
                <c:pt idx="2">
                  <c:v>178</c:v>
                </c:pt>
                <c:pt idx="3">
                  <c:v>172</c:v>
                </c:pt>
                <c:pt idx="4">
                  <c:v>137</c:v>
                </c:pt>
                <c:pt idx="5">
                  <c:v>87</c:v>
                </c:pt>
              </c:numCache>
            </c:numRef>
          </c:val>
        </c:ser>
        <c:ser>
          <c:idx val="5"/>
          <c:order val="1"/>
          <c:tx>
            <c:strRef>
              <c:f>PT!$A$4</c:f>
              <c:strCache>
                <c:ptCount val="1"/>
                <c:pt idx="0">
                  <c:v>TC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PT!$B$4:$G$4</c:f>
              <c:numCache>
                <c:formatCode>General</c:formatCode>
                <c:ptCount val="6"/>
                <c:pt idx="0">
                  <c:v>96</c:v>
                </c:pt>
                <c:pt idx="1">
                  <c:v>54</c:v>
                </c:pt>
                <c:pt idx="2">
                  <c:v>53</c:v>
                </c:pt>
                <c:pt idx="3">
                  <c:v>53</c:v>
                </c:pt>
                <c:pt idx="4">
                  <c:v>68</c:v>
                </c:pt>
                <c:pt idx="5">
                  <c:v>50</c:v>
                </c:pt>
              </c:numCache>
            </c:numRef>
          </c:val>
        </c:ser>
        <c:ser>
          <c:idx val="3"/>
          <c:order val="2"/>
          <c:tx>
            <c:strRef>
              <c:f>PT!$A$2</c:f>
              <c:strCache>
                <c:ptCount val="1"/>
                <c:pt idx="0">
                  <c:v>Info only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PT!$B$1:$G$1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PT!$B$2:$G$2</c:f>
              <c:numCache>
                <c:formatCode>General</c:formatCode>
                <c:ptCount val="6"/>
                <c:pt idx="0">
                  <c:v>18</c:v>
                </c:pt>
                <c:pt idx="1">
                  <c:v>19</c:v>
                </c:pt>
                <c:pt idx="2">
                  <c:v>16</c:v>
                </c:pt>
                <c:pt idx="3">
                  <c:v>15</c:v>
                </c:pt>
                <c:pt idx="4">
                  <c:v>12</c:v>
                </c:pt>
                <c:pt idx="5">
                  <c:v>18</c:v>
                </c:pt>
              </c:numCache>
            </c:numRef>
          </c:val>
        </c:ser>
        <c:ser>
          <c:idx val="6"/>
          <c:order val="3"/>
          <c:tx>
            <c:strRef>
              <c:f>PT!$A$5</c:f>
              <c:strCache>
                <c:ptCount val="1"/>
                <c:pt idx="0">
                  <c:v>Urgency</c:v>
                </c:pt>
              </c:strCache>
            </c:strRef>
          </c:tx>
          <c:spPr>
            <a:solidFill>
              <a:schemeClr val="accent2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PT!$B$1:$G$1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PT!$B$5:$G$5</c:f>
              <c:numCache>
                <c:formatCode>General</c:formatCode>
                <c:ptCount val="6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8</c:v>
                </c:pt>
                <c:pt idx="4">
                  <c:v>3</c:v>
                </c:pt>
                <c:pt idx="5">
                  <c:v>11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5"/>
        <c:overlap val="100"/>
        <c:axId val="566234456"/>
        <c:axId val="566236416"/>
      </c:barChart>
      <c:lineChart>
        <c:grouping val="standard"/>
        <c:varyColors val="0"/>
        <c:ser>
          <c:idx val="0"/>
          <c:order val="4"/>
          <c:tx>
            <c:strRef>
              <c:f>PT!$A$6</c:f>
              <c:strCache>
                <c:ptCount val="1"/>
                <c:pt idx="0">
                  <c:v>No. of cases</c:v>
                </c:pt>
              </c:strCache>
            </c:strRef>
          </c:tx>
          <c:spPr>
            <a:ln w="28575" cap="rnd" cmpd="sng" algn="ctr">
              <a:noFill/>
              <a:prstDash val="sysDot"/>
              <a:round/>
            </a:ln>
            <a:effectLst/>
          </c:spPr>
          <c:marker>
            <c:symbol val="none"/>
          </c:marker>
          <c:dLbls>
            <c:dLbl>
              <c:idx val="5"/>
              <c:layout>
                <c:manualLayout>
                  <c:x val="-3.3939365757541771E-2"/>
                  <c:y val="-3.406446767563652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PT!$B$1:$G$1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PT!$B$6:$G$6</c:f>
              <c:numCache>
                <c:formatCode>General</c:formatCode>
                <c:ptCount val="6"/>
                <c:pt idx="0">
                  <c:v>284</c:v>
                </c:pt>
                <c:pt idx="1">
                  <c:v>171</c:v>
                </c:pt>
                <c:pt idx="2">
                  <c:v>256</c:v>
                </c:pt>
                <c:pt idx="3">
                  <c:v>248</c:v>
                </c:pt>
                <c:pt idx="4">
                  <c:v>220</c:v>
                </c:pt>
                <c:pt idx="5">
                  <c:v>166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234456"/>
        <c:axId val="566236416"/>
      </c:lineChart>
      <c:lineChart>
        <c:grouping val="standard"/>
        <c:varyColors val="0"/>
        <c:ser>
          <c:idx val="1"/>
          <c:order val="5"/>
          <c:tx>
            <c:strRef>
              <c:f>PT!$A$7</c:f>
              <c:strCache>
                <c:ptCount val="1"/>
                <c:pt idx="0">
                  <c:v>pct("A" Cases)</c:v>
                </c:pt>
              </c:strCache>
            </c:strRef>
          </c:tx>
          <c:spPr>
            <a:ln w="38100" cap="rnd" cmpd="sng" algn="ctr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PT!$B$1:$G$1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PT!$B$7:$G$7</c:f>
              <c:numCache>
                <c:formatCode>0%</c:formatCode>
                <c:ptCount val="6"/>
                <c:pt idx="0">
                  <c:v>0.87676056338028174</c:v>
                </c:pt>
                <c:pt idx="1">
                  <c:v>0.94736842105263153</c:v>
                </c:pt>
                <c:pt idx="2">
                  <c:v>0.85546875</c:v>
                </c:pt>
                <c:pt idx="3">
                  <c:v>0.8588709677419355</c:v>
                </c:pt>
                <c:pt idx="4">
                  <c:v>0.89090909090909087</c:v>
                </c:pt>
                <c:pt idx="5">
                  <c:v>0.89156626506024095</c:v>
                </c:pt>
              </c:numCache>
            </c:numRef>
          </c:val>
          <c:smooth val="0"/>
        </c:ser>
        <c:ser>
          <c:idx val="2"/>
          <c:order val="6"/>
          <c:tx>
            <c:strRef>
              <c:f>PT!$A$8</c:f>
              <c:strCache>
                <c:ptCount val="1"/>
                <c:pt idx="0">
                  <c:v>pct("B" Cases)</c:v>
                </c:pt>
              </c:strCache>
            </c:strRef>
          </c:tx>
          <c:spPr>
            <a:ln w="28575" cap="rnd" cmpd="sng" algn="ctr">
              <a:solidFill>
                <a:schemeClr val="accent6"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PT!$B$1:$G$1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PT!$B$8:$G$8</c:f>
              <c:numCache>
                <c:formatCode>0%</c:formatCode>
                <c:ptCount val="6"/>
                <c:pt idx="0">
                  <c:v>1.0563380281690141E-2</c:v>
                </c:pt>
                <c:pt idx="1">
                  <c:v>1.1695906432748537E-2</c:v>
                </c:pt>
                <c:pt idx="2">
                  <c:v>7.8125E-3</c:v>
                </c:pt>
                <c:pt idx="3">
                  <c:v>2.0161290322580645E-2</c:v>
                </c:pt>
                <c:pt idx="4">
                  <c:v>1.3636363636363636E-2</c:v>
                </c:pt>
                <c:pt idx="5">
                  <c:v>2.4096385542168676E-2</c:v>
                </c:pt>
              </c:numCache>
            </c:numRef>
          </c:val>
          <c:smooth val="0"/>
        </c:ser>
        <c:ser>
          <c:idx val="8"/>
          <c:order val="7"/>
          <c:tx>
            <c:strRef>
              <c:f>PT!$A$9</c:f>
              <c:strCache>
                <c:ptCount val="1"/>
                <c:pt idx="0">
                  <c:v>pct("C" Cases)</c:v>
                </c:pt>
              </c:strCache>
            </c:strRef>
          </c:tx>
          <c:spPr>
            <a:ln w="28575" cap="rnd" cmpd="sng" algn="ctr">
              <a:solidFill>
                <a:schemeClr val="accent6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PT!$B$1:$G$1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PT!$B$9:$G$9</c:f>
              <c:numCache>
                <c:formatCode>0%</c:formatCode>
                <c:ptCount val="6"/>
                <c:pt idx="0">
                  <c:v>4.2253521126760563E-2</c:v>
                </c:pt>
                <c:pt idx="1">
                  <c:v>2.3391812865497075E-2</c:v>
                </c:pt>
                <c:pt idx="2">
                  <c:v>6.640625E-2</c:v>
                </c:pt>
                <c:pt idx="3">
                  <c:v>4.8387096774193547E-2</c:v>
                </c:pt>
                <c:pt idx="4">
                  <c:v>4.0909090909090909E-2</c:v>
                </c:pt>
                <c:pt idx="5">
                  <c:v>1.2048192771084338E-2</c:v>
                </c:pt>
              </c:numCache>
            </c:numRef>
          </c:val>
          <c:smooth val="0"/>
        </c:ser>
        <c:ser>
          <c:idx val="9"/>
          <c:order val="8"/>
          <c:tx>
            <c:strRef>
              <c:f>PT!$A$10</c:f>
              <c:strCache>
                <c:ptCount val="1"/>
                <c:pt idx="0">
                  <c:v>pct("Blank" Cases)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8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PT!$B$1:$G$1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PT!$B$10:$G$10</c:f>
              <c:numCache>
                <c:formatCode>0%</c:formatCode>
                <c:ptCount val="6"/>
                <c:pt idx="0">
                  <c:v>7.0422535211267623E-2</c:v>
                </c:pt>
                <c:pt idx="1">
                  <c:v>1.7543859649122862E-2</c:v>
                </c:pt>
                <c:pt idx="2">
                  <c:v>7.03125E-2</c:v>
                </c:pt>
                <c:pt idx="3">
                  <c:v>7.2580645161290369E-2</c:v>
                </c:pt>
                <c:pt idx="4">
                  <c:v>5.4545454545454564E-2</c:v>
                </c:pt>
                <c:pt idx="5">
                  <c:v>7.2289156626506035E-2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235240"/>
        <c:axId val="566234848"/>
      </c:lineChart>
      <c:catAx>
        <c:axId val="566234456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236416"/>
        <c:crosses val="autoZero"/>
        <c:auto val="1"/>
        <c:lblAlgn val="ctr"/>
        <c:lblOffset val="100"/>
        <c:noMultiLvlLbl val="0"/>
      </c:catAx>
      <c:valAx>
        <c:axId val="566236416"/>
        <c:scaling>
          <c:orientation val="minMax"/>
          <c:max val="80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234456"/>
        <c:crosses val="autoZero"/>
        <c:crossBetween val="between"/>
        <c:majorUnit val="200"/>
      </c:valAx>
      <c:valAx>
        <c:axId val="566234848"/>
        <c:scaling>
          <c:orientation val="minMax"/>
          <c:max val="1"/>
        </c:scaling>
        <c:delete val="0"/>
        <c:axPos val="r"/>
        <c:numFmt formatCode="0%" sourceLinked="1"/>
        <c:majorTickMark val="none"/>
        <c:minorTickMark val="none"/>
        <c:tickLblPos val="low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235240"/>
        <c:crosses val="autoZero"/>
        <c:crossBetween val="between"/>
      </c:valAx>
      <c:catAx>
        <c:axId val="566235240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one"/>
        <c:crossAx val="566234848"/>
        <c:crosses val="max"/>
        <c:auto val="1"/>
        <c:lblAlgn val="ctr"/>
        <c:lblOffset val="100"/>
        <c:noMultiLvlLbl val="0"/>
      </c:catAx>
      <c:spPr>
        <a:noFill/>
        <a:ln>
          <a:solidFill>
            <a:srgbClr val="595443"/>
          </a:solidFill>
        </a:ln>
        <a:effectLst/>
      </c:spPr>
    </c:plotArea>
    <c:legend>
      <c:legendPos val="b"/>
      <c:layout>
        <c:manualLayout>
          <c:xMode val="edge"/>
          <c:yMode val="edge"/>
          <c:x val="5.012017975254459E-2"/>
          <c:y val="0.84159957535896146"/>
          <c:w val="0.93995930140681749"/>
          <c:h val="0.1539184241453927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spPr>
            <a:noFill/>
            <a:ln>
              <a:noFill/>
            </a:ln>
            <a:effectLst/>
          </c:spPr>
          <c:invertIfNegative val="0"/>
          <c:cat>
            <c:strRef>
              <c:f>'Ping-pong'!$V$37</c:f>
              <c:strCache>
                <c:ptCount val="1"/>
                <c:pt idx="0">
                  <c:v>PT</c:v>
                </c:pt>
              </c:strCache>
            </c:strRef>
          </c:cat>
          <c:val>
            <c:numRef>
              <c:f>'Ping-pong'!$W$37</c:f>
              <c:numCache>
                <c:formatCode>0.0%</c:formatCode>
                <c:ptCount val="1"/>
                <c:pt idx="0">
                  <c:v>0.57999999999999996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68435864"/>
        <c:axId val="568433120"/>
      </c:barChart>
      <c:catAx>
        <c:axId val="568435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8433120"/>
        <c:crosses val="autoZero"/>
        <c:auto val="1"/>
        <c:lblAlgn val="ctr"/>
        <c:lblOffset val="100"/>
        <c:noMultiLvlLbl val="0"/>
      </c:catAx>
      <c:valAx>
        <c:axId val="568433120"/>
        <c:scaling>
          <c:orientation val="minMax"/>
          <c:max val="1"/>
        </c:scaling>
        <c:delete val="1"/>
        <c:axPos val="b"/>
        <c:numFmt formatCode="0.0%" sourceLinked="1"/>
        <c:majorTickMark val="none"/>
        <c:minorTickMark val="none"/>
        <c:tickLblPos val="nextTo"/>
        <c:crossAx val="568435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accent3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dirty="0"/>
              <a:t>DT CLOSING TIME</a:t>
            </a:r>
          </a:p>
        </c:rich>
      </c:tx>
      <c:layout>
        <c:manualLayout>
          <c:xMode val="edge"/>
          <c:yMode val="edge"/>
          <c:x val="0.41889008665583471"/>
          <c:y val="2.36443751822688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accent3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347888317627128"/>
          <c:y val="0.17197661490230387"/>
          <c:w val="0.82136913076875495"/>
          <c:h val="0.52485600758238549"/>
        </c:manualLayout>
      </c:layout>
      <c:barChart>
        <c:barDir val="col"/>
        <c:grouping val="clustered"/>
        <c:varyColors val="0"/>
        <c:ser>
          <c:idx val="2"/>
          <c:order val="0"/>
          <c:tx>
            <c:strRef>
              <c:f>DT!$A$27</c:f>
              <c:strCache>
                <c:ptCount val="1"/>
                <c:pt idx="0">
                  <c:v>Cases (closed)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0"/>
                  <c:y val="-6.6708018953290593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"/>
                  <c:y val="-4.85149228751204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DT!$B$24:$G$24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DT!$B$27:$G$27</c:f>
              <c:numCache>
                <c:formatCode>0</c:formatCode>
                <c:ptCount val="6"/>
                <c:pt idx="1">
                  <c:v>383</c:v>
                </c:pt>
                <c:pt idx="2">
                  <c:v>500</c:v>
                </c:pt>
                <c:pt idx="3">
                  <c:v>533</c:v>
                </c:pt>
                <c:pt idx="4">
                  <c:v>554</c:v>
                </c:pt>
                <c:pt idx="5">
                  <c:v>385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68434688"/>
        <c:axId val="568429984"/>
      </c:barChart>
      <c:lineChart>
        <c:grouping val="standard"/>
        <c:varyColors val="0"/>
        <c:ser>
          <c:idx val="3"/>
          <c:order val="1"/>
          <c:tx>
            <c:strRef>
              <c:f>DT!$A$28</c:f>
              <c:strCache>
                <c:ptCount val="1"/>
                <c:pt idx="0">
                  <c:v>Closing time
(working hours)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6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triangle"/>
            <c:size val="7"/>
            <c:spPr>
              <a:solidFill>
                <a:schemeClr val="accent2">
                  <a:lumMod val="60000"/>
                </a:schemeClr>
              </a:solidFill>
              <a:ln w="9525" cap="flat" cmpd="sng" algn="ctr">
                <a:solidFill>
                  <a:schemeClr val="accent2">
                    <a:lumMod val="60000"/>
                    <a:shade val="95000"/>
                    <a:satMod val="105000"/>
                  </a:schemeClr>
                </a:solidFill>
                <a:prstDash val="sysDot"/>
                <a:round/>
              </a:ln>
              <a:effectLst/>
            </c:spPr>
          </c:marker>
          <c:cat>
            <c:strRef>
              <c:f>DT!$B$24:$G$24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DT!$B$28:$G$28</c:f>
              <c:numCache>
                <c:formatCode>0.0</c:formatCode>
                <c:ptCount val="6"/>
                <c:pt idx="1">
                  <c:v>41.705394790394593</c:v>
                </c:pt>
                <c:pt idx="2">
                  <c:v>25.007522342998254</c:v>
                </c:pt>
                <c:pt idx="3">
                  <c:v>39.025015465142332</c:v>
                </c:pt>
                <c:pt idx="4">
                  <c:v>25.931626068375248</c:v>
                </c:pt>
                <c:pt idx="5">
                  <c:v>26.1271191375528</c:v>
                </c:pt>
              </c:numCache>
            </c:numRef>
          </c:val>
          <c:smooth val="0"/>
        </c:ser>
        <c:ser>
          <c:idx val="0"/>
          <c:order val="2"/>
          <c:tx>
            <c:strRef>
              <c:f>DT!$A$29</c:f>
              <c:strCache>
                <c:ptCount val="1"/>
                <c:pt idx="0">
                  <c:v>Closing time
(natural days)</c:v>
                </c:pt>
              </c:strCache>
            </c:strRef>
          </c:tx>
          <c:spPr>
            <a:ln w="28575" cap="rnd" cmpd="sng" algn="ctr">
              <a:noFill/>
              <a:prstDash val="solid"/>
              <a:round/>
            </a:ln>
            <a:effectLst/>
          </c:spPr>
          <c:marker>
            <c:symbol val="none"/>
          </c:marker>
          <c:cat>
            <c:strRef>
              <c:f>DT!$B$24:$G$24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DT!$B$29:$G$29</c:f>
              <c:numCache>
                <c:formatCode>0.0</c:formatCode>
                <c:ptCount val="6"/>
                <c:pt idx="1">
                  <c:v>5.0023591468426725</c:v>
                </c:pt>
                <c:pt idx="2">
                  <c:v>3.6984133796299283</c:v>
                </c:pt>
                <c:pt idx="3">
                  <c:v>5.4364765304703768</c:v>
                </c:pt>
                <c:pt idx="4">
                  <c:v>3.9680559942837648</c:v>
                </c:pt>
                <c:pt idx="5">
                  <c:v>3.8621725889851111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8430768"/>
        <c:axId val="568430376"/>
      </c:lineChart>
      <c:catAx>
        <c:axId val="568434688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8429984"/>
        <c:crosses val="autoZero"/>
        <c:auto val="1"/>
        <c:lblAlgn val="ctr"/>
        <c:lblOffset val="100"/>
        <c:noMultiLvlLbl val="0"/>
      </c:catAx>
      <c:valAx>
        <c:axId val="568429984"/>
        <c:scaling>
          <c:orientation val="minMax"/>
          <c:max val="80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0" sourceLinked="1"/>
        <c:majorTickMark val="none"/>
        <c:minorTickMark val="none"/>
        <c:tickLblPos val="high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8434688"/>
        <c:crosses val="autoZero"/>
        <c:crossBetween val="between"/>
        <c:majorUnit val="200"/>
      </c:valAx>
      <c:valAx>
        <c:axId val="568430376"/>
        <c:scaling>
          <c:orientation val="minMax"/>
          <c:max val="60"/>
          <c:min val="0"/>
        </c:scaling>
        <c:delete val="0"/>
        <c:axPos val="l"/>
        <c:numFmt formatCode="0" sourceLinked="0"/>
        <c:majorTickMark val="none"/>
        <c:minorTickMark val="none"/>
        <c:tickLblPos val="low"/>
        <c:spPr>
          <a:noFill/>
          <a:ln w="317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8430768"/>
        <c:crosses val="max"/>
        <c:crossBetween val="between"/>
      </c:valAx>
      <c:catAx>
        <c:axId val="568430768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extTo"/>
        <c:crossAx val="568430376"/>
        <c:crosses val="max"/>
        <c:auto val="1"/>
        <c:lblAlgn val="ctr"/>
        <c:lblOffset val="100"/>
        <c:noMultiLvlLbl val="0"/>
      </c:catAx>
      <c:spPr>
        <a:solidFill>
          <a:schemeClr val="bg1"/>
        </a:solidFill>
        <a:ln w="3175">
          <a:noFill/>
        </a:ln>
        <a:effectLst/>
      </c:spPr>
    </c:plotArea>
    <c:legend>
      <c:legendPos val="b"/>
      <c:legendEntry>
        <c:idx val="2"/>
        <c:delete val="1"/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900" b="1" i="0" u="none" strike="noStrike" kern="1200" baseline="0">
                <a:solidFill>
                  <a:schemeClr val="tx2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dirty="0">
                <a:solidFill>
                  <a:schemeClr val="tx1"/>
                </a:solidFill>
              </a:rPr>
              <a:t>CONTACTS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CLOSED CASES </a:t>
            </a:r>
          </a:p>
        </c:rich>
      </c:tx>
      <c:layout>
        <c:manualLayout>
          <c:xMode val="edge"/>
          <c:yMode val="edge"/>
          <c:x val="0.30416990704736513"/>
          <c:y val="2.893518518518518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900" b="1" i="0" u="none" strike="noStrike" kern="1200" baseline="0">
              <a:solidFill>
                <a:schemeClr val="tx2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641076129335742E-2"/>
          <c:y val="0.16196093977836104"/>
          <c:w val="0.83742863853334026"/>
          <c:h val="0.52825760061242344"/>
        </c:manualLayout>
      </c:layout>
      <c:barChart>
        <c:barDir val="col"/>
        <c:grouping val="clustered"/>
        <c:varyColors val="0"/>
        <c:ser>
          <c:idx val="2"/>
          <c:order val="2"/>
          <c:tx>
            <c:strRef>
              <c:f>DT!$A$21</c:f>
              <c:strCache>
                <c:ptCount val="1"/>
                <c:pt idx="0">
                  <c:v>Total Cases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shade val="95000"/>
                          <a:satMod val="105000"/>
                        </a:schemeClr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DT!$B$18:$G$18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DT!$B$21:$G$21</c:f>
              <c:numCache>
                <c:formatCode>General</c:formatCode>
                <c:ptCount val="6"/>
                <c:pt idx="0">
                  <c:v>383</c:v>
                </c:pt>
                <c:pt idx="1">
                  <c:v>502</c:v>
                </c:pt>
                <c:pt idx="2">
                  <c:v>534</c:v>
                </c:pt>
                <c:pt idx="3">
                  <c:v>555</c:v>
                </c:pt>
                <c:pt idx="4">
                  <c:v>385</c:v>
                </c:pt>
                <c:pt idx="5">
                  <c:v>478</c:v>
                </c:pt>
              </c:numCache>
            </c:numRef>
          </c:val>
        </c:ser>
        <c:ser>
          <c:idx val="3"/>
          <c:order val="3"/>
          <c:tx>
            <c:strRef>
              <c:f>DT!$A$22</c:f>
              <c:strCache>
                <c:ptCount val="1"/>
                <c:pt idx="0">
                  <c:v>Contacts&lt;=4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DT!$B$18:$G$18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DT!$B$22:$G$22</c:f>
              <c:numCache>
                <c:formatCode>General</c:formatCode>
                <c:ptCount val="6"/>
                <c:pt idx="0">
                  <c:v>371</c:v>
                </c:pt>
                <c:pt idx="1">
                  <c:v>492</c:v>
                </c:pt>
                <c:pt idx="2">
                  <c:v>524</c:v>
                </c:pt>
                <c:pt idx="3">
                  <c:v>541</c:v>
                </c:pt>
                <c:pt idx="4">
                  <c:v>372</c:v>
                </c:pt>
                <c:pt idx="5">
                  <c:v>473</c:v>
                </c:pt>
              </c:numCache>
            </c:numRef>
          </c:val>
        </c:ser>
        <c:ser>
          <c:idx val="4"/>
          <c:order val="4"/>
          <c:tx>
            <c:strRef>
              <c:f>DT!$A$23</c:f>
              <c:strCache>
                <c:ptCount val="1"/>
                <c:pt idx="0">
                  <c:v>Average Contacts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DT!$B$18:$G$18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DT!$B$23:$G$23</c:f>
              <c:numCache>
                <c:formatCode>0.0</c:formatCode>
                <c:ptCount val="6"/>
                <c:pt idx="0">
                  <c:v>1.6840731070496084</c:v>
                </c:pt>
                <c:pt idx="1">
                  <c:v>1.6992031872509961</c:v>
                </c:pt>
                <c:pt idx="2">
                  <c:v>1.6704119850187267</c:v>
                </c:pt>
                <c:pt idx="3">
                  <c:v>1.7621621621621621</c:v>
                </c:pt>
                <c:pt idx="4">
                  <c:v>1.6545454545454545</c:v>
                </c:pt>
                <c:pt idx="5">
                  <c:v>1.6213389121338913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68433512"/>
        <c:axId val="568432336"/>
      </c:barChart>
      <c:lineChart>
        <c:grouping val="standard"/>
        <c:varyColors val="0"/>
        <c:ser>
          <c:idx val="1"/>
          <c:order val="0"/>
          <c:tx>
            <c:strRef>
              <c:f>DT!$A$19</c:f>
              <c:strCache>
                <c:ptCount val="1"/>
                <c:pt idx="0">
                  <c:v>Target</c:v>
                </c:pt>
              </c:strCache>
            </c:strRef>
          </c:tx>
          <c:spPr>
            <a:ln w="28575" cap="rnd" cmpd="sng" algn="ctr">
              <a:solidFill>
                <a:schemeClr val="accent5">
                  <a:lumMod val="50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dLbls>
            <c:dLbl>
              <c:idx val="0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shade val="95000"/>
                          <a:satMod val="105000"/>
                        </a:schemeClr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DT!$B$18:$G$18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DT!$B$19:$G$19</c:f>
              <c:numCache>
                <c:formatCode>0%</c:formatCode>
                <c:ptCount val="6"/>
                <c:pt idx="0">
                  <c:v>0.95</c:v>
                </c:pt>
                <c:pt idx="1">
                  <c:v>0.95</c:v>
                </c:pt>
                <c:pt idx="2">
                  <c:v>0.95</c:v>
                </c:pt>
                <c:pt idx="3">
                  <c:v>0.95</c:v>
                </c:pt>
                <c:pt idx="4">
                  <c:v>0.95</c:v>
                </c:pt>
                <c:pt idx="5">
                  <c:v>0.95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DT!$A$20</c:f>
              <c:strCache>
                <c:ptCount val="1"/>
                <c:pt idx="0">
                  <c:v>Ping-Pong</c:v>
                </c:pt>
              </c:strCache>
            </c:strRef>
          </c:tx>
          <c:spPr>
            <a:ln w="28575" cap="rnd" cmpd="sng" algn="ctr">
              <a:solidFill>
                <a:schemeClr val="accent5">
                  <a:lumMod val="50000"/>
                </a:schemeClr>
              </a:solidFill>
              <a:prstDash val="sysDot"/>
              <a:round/>
            </a:ln>
            <a:effectLst/>
          </c:spPr>
          <c:marker>
            <c:symbol val="triangle"/>
            <c:size val="5"/>
            <c:spPr>
              <a:solidFill>
                <a:schemeClr val="accent2"/>
              </a:solidFill>
              <a:ln w="9525" cap="flat" cmpd="sng" algn="ctr">
                <a:solidFill>
                  <a:schemeClr val="accent5">
                    <a:lumMod val="50000"/>
                  </a:schemeClr>
                </a:solidFill>
                <a:prstDash val="sysDot"/>
                <a:round/>
              </a:ln>
              <a:effectLst/>
            </c:spPr>
          </c:marker>
          <c:dLbls>
            <c:dLbl>
              <c:idx val="0"/>
              <c:layout>
                <c:manualLayout>
                  <c:x val="-9.2825943316239713E-3"/>
                  <c:y val="-4.629629629629629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DT!$B$18:$G$18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DT!$B$20:$G$20</c:f>
              <c:numCache>
                <c:formatCode>0%</c:formatCode>
                <c:ptCount val="6"/>
                <c:pt idx="0">
                  <c:v>0.96866840731070492</c:v>
                </c:pt>
                <c:pt idx="1">
                  <c:v>0.98007968127490042</c:v>
                </c:pt>
                <c:pt idx="2">
                  <c:v>0.98127340823970033</c:v>
                </c:pt>
                <c:pt idx="3">
                  <c:v>0.97477477477477481</c:v>
                </c:pt>
                <c:pt idx="4">
                  <c:v>0.96623376623376622</c:v>
                </c:pt>
                <c:pt idx="5">
                  <c:v>0.9895397489539749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8433904"/>
        <c:axId val="568435080"/>
      </c:lineChart>
      <c:catAx>
        <c:axId val="568433512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8432336"/>
        <c:crosses val="autoZero"/>
        <c:auto val="1"/>
        <c:lblAlgn val="ctr"/>
        <c:lblOffset val="100"/>
        <c:noMultiLvlLbl val="0"/>
      </c:catAx>
      <c:valAx>
        <c:axId val="568432336"/>
        <c:scaling>
          <c:orientation val="minMax"/>
          <c:max val="80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8433512"/>
        <c:crosses val="autoZero"/>
        <c:crossBetween val="between"/>
        <c:majorUnit val="200"/>
      </c:valAx>
      <c:valAx>
        <c:axId val="568435080"/>
        <c:scaling>
          <c:orientation val="minMax"/>
          <c:max val="1"/>
          <c:min val="0.84000000000000008"/>
        </c:scaling>
        <c:delete val="0"/>
        <c:axPos val="l"/>
        <c:numFmt formatCode="0%" sourceLinked="1"/>
        <c:majorTickMark val="out"/>
        <c:minorTickMark val="none"/>
        <c:tickLblPos val="low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8433904"/>
        <c:crosses val="max"/>
        <c:crossBetween val="between"/>
        <c:majorUnit val="4.0000000000000008E-2"/>
        <c:minorUnit val="1.0000000000000002E-2"/>
      </c:valAx>
      <c:catAx>
        <c:axId val="568433904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one"/>
        <c:crossAx val="568435080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ayout>
        <c:manualLayout>
          <c:xMode val="edge"/>
          <c:yMode val="edge"/>
          <c:x val="2.4721911990285679E-2"/>
          <c:y val="0.79682897710702816"/>
          <c:w val="0.89999989703846595"/>
          <c:h val="8.74302821522309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1000" b="1" i="0" baseline="0" dirty="0"/>
              <a:t>SERVICE </a:t>
            </a:r>
            <a:r>
              <a:rPr lang="en-US" sz="1000" b="1" i="0" baseline="0" dirty="0" smtClean="0"/>
              <a:t>TIME RATE: </a:t>
            </a:r>
            <a:r>
              <a:rPr lang="en-US" sz="1000" b="1" i="0" baseline="0" dirty="0"/>
              <a:t>MON~FRI, 8:30~17:30</a:t>
            </a:r>
            <a:endParaRPr lang="en-US" sz="1000" dirty="0"/>
          </a:p>
        </c:rich>
      </c:tx>
      <c:layout>
        <c:manualLayout>
          <c:xMode val="edge"/>
          <c:yMode val="edge"/>
          <c:x val="0.15174431321084864"/>
          <c:y val="2.24014336917562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6137566137566134E-3"/>
          <c:y val="0.14415904665142662"/>
          <c:w val="0.90216561471482737"/>
          <c:h val="0.5591500155222533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DT!$A$12</c:f>
              <c:strCache>
                <c:ptCount val="1"/>
                <c:pt idx="0">
                  <c:v>Urgent (&lt;2h)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DT!$B$11:$G$11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DT!$B$12:$G$12</c:f>
              <c:numCache>
                <c:formatCode>0%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0.75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</c:ser>
        <c:ser>
          <c:idx val="4"/>
          <c:order val="1"/>
          <c:tx>
            <c:strRef>
              <c:f>DT!$A$13</c:f>
              <c:strCache>
                <c:ptCount val="1"/>
                <c:pt idx="0">
                  <c:v>TC (&lt;2h)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DT!$B$11:$G$11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DT!$B$13:$G$13</c:f>
              <c:numCache>
                <c:formatCode>0%</c:formatCode>
                <c:ptCount val="6"/>
                <c:pt idx="0">
                  <c:v>0.99202127659574468</c:v>
                </c:pt>
                <c:pt idx="1">
                  <c:v>1</c:v>
                </c:pt>
                <c:pt idx="2">
                  <c:v>1</c:v>
                </c:pt>
                <c:pt idx="3">
                  <c:v>0.99426934097421205</c:v>
                </c:pt>
                <c:pt idx="4">
                  <c:v>0.99442896935933145</c:v>
                </c:pt>
                <c:pt idx="5">
                  <c:v>0.95419847328244278</c:v>
                </c:pt>
              </c:numCache>
            </c:numRef>
          </c:val>
        </c:ser>
        <c:ser>
          <c:idx val="5"/>
          <c:order val="2"/>
          <c:tx>
            <c:strRef>
              <c:f>DT!$A$14</c:f>
              <c:strCache>
                <c:ptCount val="1"/>
                <c:pt idx="0">
                  <c:v>RR (&lt;4h)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DT!$B$11:$G$11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DT!$B$14:$G$14</c:f>
              <c:numCache>
                <c:formatCode>0%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0.99173553719008267</c:v>
                </c:pt>
                <c:pt idx="3">
                  <c:v>1</c:v>
                </c:pt>
                <c:pt idx="4">
                  <c:v>0.98148148148148151</c:v>
                </c:pt>
                <c:pt idx="5">
                  <c:v>0.96296296296296302</c:v>
                </c:pt>
              </c:numCache>
            </c:numRef>
          </c:val>
        </c:ser>
        <c:ser>
          <c:idx val="6"/>
          <c:order val="3"/>
          <c:tx>
            <c:strRef>
              <c:f>DT!$A$15</c:f>
              <c:strCache>
                <c:ptCount val="1"/>
                <c:pt idx="0">
                  <c:v>RR (&lt;8h)</c:v>
                </c:pt>
              </c:strCache>
            </c:strRef>
          </c:tx>
          <c:spPr>
            <a:solidFill>
              <a:schemeClr val="accent2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DT!$B$11:$G$11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DT!$B$15:$G$15</c:f>
              <c:numCache>
                <c:formatCode>0%</c:formatCode>
                <c:ptCount val="6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68434296"/>
        <c:axId val="568432728"/>
      </c:barChart>
      <c:lineChart>
        <c:grouping val="standard"/>
        <c:varyColors val="0"/>
        <c:ser>
          <c:idx val="7"/>
          <c:order val="4"/>
          <c:tx>
            <c:strRef>
              <c:f>DT!$A$16</c:f>
              <c:strCache>
                <c:ptCount val="1"/>
                <c:pt idx="0">
                  <c:v>Target 1</c:v>
                </c:pt>
              </c:strCache>
            </c:strRef>
          </c:tx>
          <c:spPr>
            <a:ln w="28575" cap="rnd" cmpd="sng" algn="ctr">
              <a:solidFill>
                <a:schemeClr val="accent4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DT!$B$11:$G$11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DT!$B$16:$G$16</c:f>
              <c:numCache>
                <c:formatCode>0%</c:formatCode>
                <c:ptCount val="6"/>
                <c:pt idx="0">
                  <c:v>0.95</c:v>
                </c:pt>
                <c:pt idx="1">
                  <c:v>0.95</c:v>
                </c:pt>
                <c:pt idx="2">
                  <c:v>0.95</c:v>
                </c:pt>
                <c:pt idx="3">
                  <c:v>0.95</c:v>
                </c:pt>
                <c:pt idx="4">
                  <c:v>0.95</c:v>
                </c:pt>
                <c:pt idx="5">
                  <c:v>0.95</c:v>
                </c:pt>
              </c:numCache>
            </c:numRef>
          </c:val>
          <c:smooth val="0"/>
        </c:ser>
        <c:ser>
          <c:idx val="0"/>
          <c:order val="5"/>
          <c:tx>
            <c:strRef>
              <c:f>DT!$A$17</c:f>
              <c:strCache>
                <c:ptCount val="1"/>
                <c:pt idx="0">
                  <c:v>Target 2</c:v>
                </c:pt>
              </c:strCache>
            </c:strRef>
          </c:tx>
          <c:spPr>
            <a:ln w="28575" cap="rnd" cmpd="sng" algn="ctr">
              <a:solidFill>
                <a:schemeClr val="accent2"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DT!$B$11:$G$11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DT!$B$17:$G$17</c:f>
              <c:numCache>
                <c:formatCode>0%</c:formatCode>
                <c:ptCount val="6"/>
                <c:pt idx="0">
                  <c:v>0.98</c:v>
                </c:pt>
                <c:pt idx="1">
                  <c:v>0.98</c:v>
                </c:pt>
                <c:pt idx="2">
                  <c:v>0.98</c:v>
                </c:pt>
                <c:pt idx="3">
                  <c:v>0.98</c:v>
                </c:pt>
                <c:pt idx="4">
                  <c:v>0.98</c:v>
                </c:pt>
                <c:pt idx="5">
                  <c:v>0.98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8434296"/>
        <c:axId val="568432728"/>
      </c:lineChart>
      <c:catAx>
        <c:axId val="568434296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8432728"/>
        <c:crosses val="autoZero"/>
        <c:auto val="1"/>
        <c:lblAlgn val="ctr"/>
        <c:lblOffset val="100"/>
        <c:noMultiLvlLbl val="0"/>
      </c:catAx>
      <c:valAx>
        <c:axId val="568432728"/>
        <c:scaling>
          <c:orientation val="minMax"/>
          <c:max val="1"/>
          <c:min val="0.500000000000001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8434296"/>
        <c:crosses val="autoZero"/>
        <c:crossBetween val="between"/>
        <c:majorUnit val="0.1"/>
      </c:valAx>
      <c:spPr>
        <a:noFill/>
        <a:ln>
          <a:solidFill>
            <a:srgbClr val="667184"/>
          </a:solidFill>
        </a:ln>
        <a:effectLst/>
      </c:spPr>
    </c:plotArea>
    <c:legend>
      <c:legendPos val="b"/>
      <c:layout>
        <c:manualLayout>
          <c:xMode val="edge"/>
          <c:yMode val="edge"/>
          <c:x val="0.16356288797233678"/>
          <c:y val="0.81950159455874472"/>
          <c:w val="0.72092971630681479"/>
          <c:h val="9.71654263191675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1000" dirty="0"/>
              <a:t>COUNT OF DT CASES</a:t>
            </a:r>
          </a:p>
        </c:rich>
      </c:tx>
      <c:layout>
        <c:manualLayout>
          <c:xMode val="edge"/>
          <c:yMode val="edge"/>
          <c:x val="0.38002645502645505"/>
          <c:y val="2.856623768803093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8816397950256222E-2"/>
          <c:y val="0.15094826856320379"/>
          <c:w val="0.8399629733783277"/>
          <c:h val="0.56072093810854284"/>
        </c:manualLayout>
      </c:layout>
      <c:barChart>
        <c:barDir val="col"/>
        <c:grouping val="stacked"/>
        <c:varyColors val="0"/>
        <c:ser>
          <c:idx val="4"/>
          <c:order val="0"/>
          <c:tx>
            <c:strRef>
              <c:f>DT!$A$3</c:f>
              <c:strCache>
                <c:ptCount val="1"/>
                <c:pt idx="0">
                  <c:v>RR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DT!$B$1:$G$1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DT!$B$3:$G$3</c:f>
              <c:numCache>
                <c:formatCode>General</c:formatCode>
                <c:ptCount val="6"/>
                <c:pt idx="0">
                  <c:v>214</c:v>
                </c:pt>
                <c:pt idx="1">
                  <c:v>68</c:v>
                </c:pt>
                <c:pt idx="2">
                  <c:v>268</c:v>
                </c:pt>
                <c:pt idx="3">
                  <c:v>245</c:v>
                </c:pt>
                <c:pt idx="4">
                  <c:v>221</c:v>
                </c:pt>
                <c:pt idx="5">
                  <c:v>98</c:v>
                </c:pt>
              </c:numCache>
            </c:numRef>
          </c:val>
        </c:ser>
        <c:ser>
          <c:idx val="0"/>
          <c:order val="1"/>
          <c:tx>
            <c:strRef>
              <c:f>DT!$A$4</c:f>
              <c:strCache>
                <c:ptCount val="1"/>
                <c:pt idx="0">
                  <c:v>TC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DT!$B$1:$G$1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DT!$B$4:$G$4</c:f>
              <c:numCache>
                <c:formatCode>General</c:formatCode>
                <c:ptCount val="6"/>
                <c:pt idx="0">
                  <c:v>405</c:v>
                </c:pt>
                <c:pt idx="1">
                  <c:v>173</c:v>
                </c:pt>
                <c:pt idx="2">
                  <c:v>220</c:v>
                </c:pt>
                <c:pt idx="3">
                  <c:v>233</c:v>
                </c:pt>
                <c:pt idx="4">
                  <c:v>257</c:v>
                </c:pt>
                <c:pt idx="5">
                  <c:v>247</c:v>
                </c:pt>
              </c:numCache>
            </c:numRef>
          </c:val>
        </c:ser>
        <c:ser>
          <c:idx val="5"/>
          <c:order val="2"/>
          <c:tx>
            <c:strRef>
              <c:f>DT!$A$2</c:f>
              <c:strCache>
                <c:ptCount val="1"/>
                <c:pt idx="0">
                  <c:v>Info only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DT!$B$1:$G$1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DT!$B$2:$G$2</c:f>
              <c:numCache>
                <c:formatCode>General</c:formatCode>
                <c:ptCount val="6"/>
                <c:pt idx="0">
                  <c:v>41</c:v>
                </c:pt>
                <c:pt idx="1">
                  <c:v>16</c:v>
                </c:pt>
                <c:pt idx="2">
                  <c:v>24</c:v>
                </c:pt>
                <c:pt idx="3">
                  <c:v>16</c:v>
                </c:pt>
                <c:pt idx="4">
                  <c:v>10</c:v>
                </c:pt>
                <c:pt idx="5">
                  <c:v>17</c:v>
                </c:pt>
              </c:numCache>
            </c:numRef>
          </c:val>
        </c:ser>
        <c:ser>
          <c:idx val="1"/>
          <c:order val="3"/>
          <c:tx>
            <c:strRef>
              <c:f>DT!$A$5</c:f>
              <c:strCache>
                <c:ptCount val="1"/>
                <c:pt idx="0">
                  <c:v>Urgency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DT!$B$1:$G$1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DT!$B$5:$G$5</c:f>
              <c:numCache>
                <c:formatCode>General</c:formatCode>
                <c:ptCount val="6"/>
                <c:pt idx="0">
                  <c:v>9</c:v>
                </c:pt>
                <c:pt idx="1">
                  <c:v>12</c:v>
                </c:pt>
                <c:pt idx="2">
                  <c:v>7</c:v>
                </c:pt>
                <c:pt idx="3">
                  <c:v>7</c:v>
                </c:pt>
                <c:pt idx="4">
                  <c:v>7</c:v>
                </c:pt>
                <c:pt idx="5">
                  <c:v>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5"/>
        <c:overlap val="100"/>
        <c:axId val="568437040"/>
        <c:axId val="584546368"/>
      </c:barChart>
      <c:lineChart>
        <c:grouping val="standard"/>
        <c:varyColors val="0"/>
        <c:ser>
          <c:idx val="2"/>
          <c:order val="4"/>
          <c:tx>
            <c:strRef>
              <c:f>DT!$A$6</c:f>
              <c:strCache>
                <c:ptCount val="1"/>
                <c:pt idx="0">
                  <c:v>No. of cases</c:v>
                </c:pt>
              </c:strCache>
            </c:strRef>
          </c:tx>
          <c:spPr>
            <a:ln w="28575" cap="rnd" cmpd="sng" algn="ctr">
              <a:noFill/>
              <a:prstDash val="solid"/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3.1836428132982486E-2"/>
                  <c:y val="-9.3400516160746759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2.6807819901267682E-2"/>
                  <c:y val="-2.719061079021752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2.7730254112357532E-2"/>
                  <c:y val="-3.058920007222011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2.793831104009557E-2"/>
                  <c:y val="-1.41572484778416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2.8652849983842044E-2"/>
                  <c:y val="-1.755621706668366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3.1330107777368416E-2"/>
                  <c:y val="-2.379164220137551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DT!$B$1:$G$1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DT!$B$6:$G$6</c:f>
              <c:numCache>
                <c:formatCode>General</c:formatCode>
                <c:ptCount val="6"/>
                <c:pt idx="0">
                  <c:v>669</c:v>
                </c:pt>
                <c:pt idx="1">
                  <c:v>269</c:v>
                </c:pt>
                <c:pt idx="2">
                  <c:v>519</c:v>
                </c:pt>
                <c:pt idx="3">
                  <c:v>501</c:v>
                </c:pt>
                <c:pt idx="4">
                  <c:v>495</c:v>
                </c:pt>
                <c:pt idx="5">
                  <c:v>365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8437040"/>
        <c:axId val="584546368"/>
      </c:lineChart>
      <c:lineChart>
        <c:grouping val="standard"/>
        <c:varyColors val="0"/>
        <c:ser>
          <c:idx val="3"/>
          <c:order val="5"/>
          <c:tx>
            <c:strRef>
              <c:f>DT!$A$7</c:f>
              <c:strCache>
                <c:ptCount val="1"/>
                <c:pt idx="0">
                  <c:v>pct("A" Cases)</c:v>
                </c:pt>
              </c:strCache>
            </c:strRef>
          </c:tx>
          <c:spPr>
            <a:ln w="38100" cap="rnd" cmpd="sng" algn="ctr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DT!$B$1:$G$1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DT!$B$7:$G$7</c:f>
              <c:numCache>
                <c:formatCode>0%</c:formatCode>
                <c:ptCount val="6"/>
                <c:pt idx="0">
                  <c:v>0.8923766816143498</c:v>
                </c:pt>
                <c:pt idx="1">
                  <c:v>0.89219330855018586</c:v>
                </c:pt>
                <c:pt idx="2">
                  <c:v>0.84200385356454721</c:v>
                </c:pt>
                <c:pt idx="3">
                  <c:v>0.86227544910179643</c:v>
                </c:pt>
                <c:pt idx="4">
                  <c:v>0.82222222222222219</c:v>
                </c:pt>
                <c:pt idx="5">
                  <c:v>0.84109589041095889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DT!$A$8</c:f>
              <c:strCache>
                <c:ptCount val="1"/>
                <c:pt idx="0">
                  <c:v>pct("B" Cases)</c:v>
                </c:pt>
              </c:strCache>
            </c:strRef>
          </c:tx>
          <c:spPr>
            <a:ln w="38100" cap="rnd" cmpd="sng" algn="ctr">
              <a:solidFill>
                <a:schemeClr val="accent2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DT!$B$1:$G$1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DT!$B$8:$G$8</c:f>
              <c:numCache>
                <c:formatCode>0%</c:formatCode>
                <c:ptCount val="6"/>
                <c:pt idx="0">
                  <c:v>7.4738415545590429E-3</c:v>
                </c:pt>
                <c:pt idx="1">
                  <c:v>0</c:v>
                </c:pt>
                <c:pt idx="2">
                  <c:v>3.8535645472061657E-3</c:v>
                </c:pt>
                <c:pt idx="3">
                  <c:v>5.9880239520958087E-3</c:v>
                </c:pt>
                <c:pt idx="4">
                  <c:v>8.0808080808080808E-3</c:v>
                </c:pt>
                <c:pt idx="5">
                  <c:v>2.7397260273972603E-3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DT!$A$9</c:f>
              <c:strCache>
                <c:ptCount val="1"/>
                <c:pt idx="0">
                  <c:v>pct("C" Cases)</c:v>
                </c:pt>
              </c:strCache>
            </c:strRef>
          </c:tx>
          <c:spPr>
            <a:ln w="38100" cap="rnd" cmpd="sng" algn="ctr">
              <a:solidFill>
                <a:schemeClr val="accent4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DT!$B$1:$G$1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DT!$B$9:$G$9</c:f>
              <c:numCache>
                <c:formatCode>0%</c:formatCode>
                <c:ptCount val="6"/>
                <c:pt idx="0">
                  <c:v>7.4738415545590436E-2</c:v>
                </c:pt>
                <c:pt idx="1">
                  <c:v>8.5501858736059477E-2</c:v>
                </c:pt>
                <c:pt idx="2">
                  <c:v>0.11368015414258188</c:v>
                </c:pt>
                <c:pt idx="3">
                  <c:v>0.10379241516966067</c:v>
                </c:pt>
                <c:pt idx="4">
                  <c:v>0.1393939393939394</c:v>
                </c:pt>
                <c:pt idx="5">
                  <c:v>0.1095890410958904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DT!$A$10</c:f>
              <c:strCache>
                <c:ptCount val="1"/>
                <c:pt idx="0">
                  <c:v>pct("Blank" Cases)</c:v>
                </c:pt>
              </c:strCache>
            </c:strRef>
          </c:tx>
          <c:spPr>
            <a:ln w="38100" cap="rnd" cmpd="sng" algn="ctr">
              <a:solidFill>
                <a:schemeClr val="accent6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DT!$B$1:$G$1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DT!$B$10:$G$10</c:f>
              <c:numCache>
                <c:formatCode>0%</c:formatCode>
                <c:ptCount val="6"/>
                <c:pt idx="0">
                  <c:v>2.5411061285500747E-2</c:v>
                </c:pt>
                <c:pt idx="1">
                  <c:v>2.2304832713754719E-2</c:v>
                </c:pt>
                <c:pt idx="2">
                  <c:v>4.0462427745664664E-2</c:v>
                </c:pt>
                <c:pt idx="3">
                  <c:v>2.7944111776447067E-2</c:v>
                </c:pt>
                <c:pt idx="4">
                  <c:v>3.0303030303030276E-2</c:v>
                </c:pt>
                <c:pt idx="5">
                  <c:v>4.6575342465753455E-2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4545192"/>
        <c:axId val="584550680"/>
      </c:lineChart>
      <c:catAx>
        <c:axId val="568437040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46368"/>
        <c:crosses val="autoZero"/>
        <c:auto val="1"/>
        <c:lblAlgn val="ctr"/>
        <c:lblOffset val="100"/>
        <c:noMultiLvlLbl val="0"/>
      </c:catAx>
      <c:valAx>
        <c:axId val="584546368"/>
        <c:scaling>
          <c:orientation val="minMax"/>
          <c:max val="80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8437040"/>
        <c:crosses val="autoZero"/>
        <c:crossBetween val="between"/>
        <c:majorUnit val="200"/>
      </c:valAx>
      <c:valAx>
        <c:axId val="584550680"/>
        <c:scaling>
          <c:orientation val="minMax"/>
          <c:max val="1"/>
        </c:scaling>
        <c:delete val="0"/>
        <c:axPos val="l"/>
        <c:numFmt formatCode="0%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45192"/>
        <c:crosses val="max"/>
        <c:crossBetween val="between"/>
      </c:valAx>
      <c:catAx>
        <c:axId val="584545192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one"/>
        <c:crossAx val="584550680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6.8047223263758699E-2"/>
          <c:y val="0.82773156379646096"/>
          <c:w val="0.91852346581677291"/>
          <c:h val="0.1410562625281296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accent3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dirty="0"/>
              <a:t>EE CLOSING TIME</a:t>
            </a:r>
          </a:p>
        </c:rich>
      </c:tx>
      <c:layout>
        <c:manualLayout>
          <c:xMode val="edge"/>
          <c:yMode val="edge"/>
          <c:x val="0.43542447819022623"/>
          <c:y val="3.52184492563429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accent3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246443152939216"/>
          <c:y val="0.18703703703703703"/>
          <c:w val="0.81216176102987125"/>
          <c:h val="0.52723962890055409"/>
        </c:manualLayout>
      </c:layout>
      <c:barChart>
        <c:barDir val="col"/>
        <c:grouping val="clustered"/>
        <c:varyColors val="0"/>
        <c:ser>
          <c:idx val="2"/>
          <c:order val="0"/>
          <c:tx>
            <c:strRef>
              <c:f>EE!$A$27</c:f>
              <c:strCache>
                <c:ptCount val="1"/>
                <c:pt idx="0">
                  <c:v>Cases (closed)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shade val="95000"/>
                          <a:satMod val="105000"/>
                        </a:schemeClr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EE!$B$24:$G$24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EE!$B$27:$G$27</c:f>
              <c:numCache>
                <c:formatCode>0</c:formatCode>
                <c:ptCount val="6"/>
                <c:pt idx="1">
                  <c:v>439</c:v>
                </c:pt>
                <c:pt idx="2">
                  <c:v>816</c:v>
                </c:pt>
                <c:pt idx="3">
                  <c:v>1170</c:v>
                </c:pt>
                <c:pt idx="4">
                  <c:v>745</c:v>
                </c:pt>
                <c:pt idx="5">
                  <c:v>589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84549896"/>
        <c:axId val="584549112"/>
      </c:barChart>
      <c:lineChart>
        <c:grouping val="standard"/>
        <c:varyColors val="0"/>
        <c:ser>
          <c:idx val="3"/>
          <c:order val="1"/>
          <c:tx>
            <c:strRef>
              <c:f>EE!$A$28</c:f>
              <c:strCache>
                <c:ptCount val="1"/>
                <c:pt idx="0">
                  <c:v>Closing time
(working hours)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6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triangle"/>
            <c:size val="7"/>
            <c:spPr>
              <a:solidFill>
                <a:schemeClr val="accent2">
                  <a:lumMod val="60000"/>
                </a:schemeClr>
              </a:solidFill>
              <a:ln w="9525" cap="flat" cmpd="sng" algn="ctr">
                <a:solidFill>
                  <a:schemeClr val="accent2">
                    <a:lumMod val="60000"/>
                    <a:shade val="95000"/>
                    <a:satMod val="105000"/>
                  </a:schemeClr>
                </a:solidFill>
                <a:prstDash val="sysDot"/>
                <a:round/>
              </a:ln>
              <a:effectLst/>
            </c:spPr>
          </c:marker>
          <c:cat>
            <c:strRef>
              <c:f>EE!$B$24:$G$24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EE!$B$28:$G$28</c:f>
              <c:numCache>
                <c:formatCode>0.0</c:formatCode>
                <c:ptCount val="6"/>
                <c:pt idx="1">
                  <c:v>48.031148329701885</c:v>
                </c:pt>
                <c:pt idx="2">
                  <c:v>41.261361542890072</c:v>
                </c:pt>
                <c:pt idx="3">
                  <c:v>84.643968692447871</c:v>
                </c:pt>
                <c:pt idx="4">
                  <c:v>29.067010058149204</c:v>
                </c:pt>
                <c:pt idx="5">
                  <c:v>33.124423699655182</c:v>
                </c:pt>
              </c:numCache>
            </c:numRef>
          </c:val>
          <c:smooth val="0"/>
        </c:ser>
        <c:ser>
          <c:idx val="0"/>
          <c:order val="2"/>
          <c:tx>
            <c:strRef>
              <c:f>EE!$A$29</c:f>
              <c:strCache>
                <c:ptCount val="1"/>
                <c:pt idx="0">
                  <c:v>Closing time
(natural days)</c:v>
                </c:pt>
              </c:strCache>
            </c:strRef>
          </c:tx>
          <c:spPr>
            <a:ln w="28575" cap="rnd" cmpd="sng" algn="ctr">
              <a:noFill/>
              <a:prstDash val="solid"/>
              <a:round/>
            </a:ln>
            <a:effectLst/>
          </c:spPr>
          <c:marker>
            <c:symbol val="none"/>
          </c:marker>
          <c:cat>
            <c:strRef>
              <c:f>EE!$B$24:$G$24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EE!$B$29:$G$29</c:f>
              <c:numCache>
                <c:formatCode>0.0</c:formatCode>
                <c:ptCount val="6"/>
                <c:pt idx="1">
                  <c:v>5.5535877784104519</c:v>
                </c:pt>
                <c:pt idx="2">
                  <c:v>6.267911574641519</c:v>
                </c:pt>
                <c:pt idx="3">
                  <c:v>12.403502215891052</c:v>
                </c:pt>
                <c:pt idx="4">
                  <c:v>4.4941236950037142</c:v>
                </c:pt>
                <c:pt idx="5">
                  <c:v>5.0083245889141947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4547936"/>
        <c:axId val="584550288"/>
      </c:lineChart>
      <c:catAx>
        <c:axId val="584549896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49112"/>
        <c:crosses val="autoZero"/>
        <c:auto val="1"/>
        <c:lblAlgn val="ctr"/>
        <c:lblOffset val="100"/>
        <c:noMultiLvlLbl val="0"/>
      </c:catAx>
      <c:valAx>
        <c:axId val="584549112"/>
        <c:scaling>
          <c:orientation val="minMax"/>
          <c:max val="1200"/>
          <c:min val="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0" sourceLinked="1"/>
        <c:majorTickMark val="none"/>
        <c:minorTickMark val="none"/>
        <c:tickLblPos val="high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49896"/>
        <c:crosses val="autoZero"/>
        <c:crossBetween val="between"/>
        <c:majorUnit val="250"/>
      </c:valAx>
      <c:valAx>
        <c:axId val="584550288"/>
        <c:scaling>
          <c:orientation val="minMax"/>
          <c:max val="100"/>
          <c:min val="0"/>
        </c:scaling>
        <c:delete val="0"/>
        <c:axPos val="l"/>
        <c:numFmt formatCode="0" sourceLinked="0"/>
        <c:majorTickMark val="none"/>
        <c:minorTickMark val="none"/>
        <c:tickLblPos val="low"/>
        <c:spPr>
          <a:noFill/>
          <a:ln w="317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47936"/>
        <c:crosses val="max"/>
        <c:crossBetween val="between"/>
        <c:majorUnit val="20"/>
      </c:valAx>
      <c:catAx>
        <c:axId val="584547936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extTo"/>
        <c:crossAx val="584550288"/>
        <c:crosses val="max"/>
        <c:auto val="1"/>
        <c:lblAlgn val="ctr"/>
        <c:lblOffset val="100"/>
        <c:noMultiLvlLbl val="0"/>
      </c:catAx>
      <c:spPr>
        <a:solidFill>
          <a:schemeClr val="bg1"/>
        </a:solidFill>
        <a:ln w="3175">
          <a:noFill/>
        </a:ln>
        <a:effectLst/>
      </c:spPr>
    </c:plotArea>
    <c:legend>
      <c:legendPos val="b"/>
      <c:legendEntry>
        <c:idx val="2"/>
        <c:delete val="1"/>
      </c:legendEntry>
      <c:layout>
        <c:manualLayout>
          <c:xMode val="edge"/>
          <c:yMode val="edge"/>
          <c:x val="0.21080506854997763"/>
          <c:y val="0.83671350976961212"/>
          <c:w val="0.59780666572215724"/>
          <c:h val="0.1401383420822397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0" i="0" u="none" strike="noStrike" kern="1200" spc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0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BMW Group Condensed" panose="020B0606020202020204" pitchFamily="34" charset="0"/>
              </a:rPr>
              <a:t>Closed Cases/ </a:t>
            </a:r>
            <a:r>
              <a:rPr lang="en-US" sz="1000" b="0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BMW Group Condensed" panose="020B0606020202020204" pitchFamily="34" charset="0"/>
              </a:rPr>
              <a:t>1</a:t>
            </a:r>
            <a:r>
              <a:rPr lang="en-US" sz="1000" b="0" i="0" u="none" strike="noStrike" baseline="3000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BMW Group Condensed" panose="020B0606020202020204" pitchFamily="34" charset="0"/>
              </a:rPr>
              <a:t>st</a:t>
            </a:r>
            <a:r>
              <a:rPr lang="en-US" sz="1000" b="0" i="0" u="none" strike="noStrike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BMW Group Condensed" panose="020B0606020202020204" pitchFamily="34" charset="0"/>
              </a:rPr>
              <a:t> </a:t>
            </a:r>
            <a:r>
              <a:rPr lang="en-US" altLang="zh-CN" sz="10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BMW Group Condensed" panose="020B0606020202020204" pitchFamily="34" charset="0"/>
              </a:rPr>
              <a:t>Reply     (≤ 1)</a:t>
            </a:r>
            <a:endParaRPr lang="en-US" sz="1000" b="0">
              <a:solidFill>
                <a:schemeClr val="tx1">
                  <a:lumMod val="85000"/>
                  <a:lumOff val="15000"/>
                </a:schemeClr>
              </a:solidFill>
              <a:latin typeface="BMW Group Condensed" panose="020B0606020202020204" pitchFamily="34" charset="0"/>
            </a:endParaRPr>
          </a:p>
        </c:rich>
      </c:tx>
      <c:layout>
        <c:manualLayout>
          <c:xMode val="edge"/>
          <c:yMode val="edge"/>
          <c:x val="0.16126475956522821"/>
          <c:y val="8.505022898930240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spc="0" baseline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6609958403344521E-2"/>
          <c:y val="0.48348208620616723"/>
          <c:w val="0.86678008319331101"/>
          <c:h val="0.34768289956310766"/>
        </c:manualLayout>
      </c:layout>
      <c:barChart>
        <c:barDir val="bar"/>
        <c:grouping val="clustered"/>
        <c:varyColors val="0"/>
        <c:ser>
          <c:idx val="2"/>
          <c:order val="2"/>
          <c:spPr>
            <a:gradFill flip="none" rotWithShape="1">
              <a:gsLst>
                <a:gs pos="35000">
                  <a:srgbClr val="00B050"/>
                </a:gs>
                <a:gs pos="50000">
                  <a:srgbClr val="FFC000"/>
                </a:gs>
                <a:gs pos="65000">
                  <a:srgbClr val="FF0000"/>
                </a:gs>
              </a:gsLst>
              <a:lin ang="0" scaled="0"/>
              <a:tileRect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 flip="none" rotWithShape="1">
                <a:gsLst>
                  <a:gs pos="60000">
                    <a:srgbClr val="00B050"/>
                  </a:gs>
                  <a:gs pos="50000">
                    <a:srgbClr val="FFC000"/>
                  </a:gs>
                  <a:gs pos="40000">
                    <a:srgbClr val="FF0000"/>
                  </a:gs>
                </a:gsLst>
                <a:lin ang="0" scaled="0"/>
                <a:tileRect/>
              </a:gradFill>
              <a:ln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gradFill flip="none" rotWithShape="1">
                <a:gsLst>
                  <a:gs pos="35000">
                    <a:srgbClr val="00B050"/>
                  </a:gs>
                  <a:gs pos="50000">
                    <a:srgbClr val="FFC000"/>
                  </a:gs>
                  <a:gs pos="65000">
                    <a:srgbClr val="FF0000"/>
                  </a:gs>
                </a:gsLst>
                <a:lin ang="0" scaled="0"/>
                <a:tileRect/>
              </a:gradFill>
              <a:ln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gradFill flip="none" rotWithShape="1">
                <a:gsLst>
                  <a:gs pos="35000">
                    <a:srgbClr val="00B050"/>
                  </a:gs>
                  <a:gs pos="50000">
                    <a:srgbClr val="FFC000"/>
                  </a:gs>
                  <a:gs pos="65000">
                    <a:srgbClr val="FF0000"/>
                  </a:gs>
                </a:gsLst>
                <a:lin ang="0" scaled="0"/>
                <a:tileRect/>
              </a:gradFill>
              <a:ln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gradFill flip="none" rotWithShape="1">
                <a:gsLst>
                  <a:gs pos="35000">
                    <a:srgbClr val="00B050"/>
                  </a:gs>
                  <a:gs pos="50000">
                    <a:srgbClr val="FFC000"/>
                  </a:gs>
                  <a:gs pos="65000">
                    <a:srgbClr val="FF0000"/>
                  </a:gs>
                </a:gsLst>
                <a:lin ang="0" scaled="0"/>
                <a:tileRect/>
              </a:gra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'REPORT!'!$E$37</c:f>
              <c:strCache>
                <c:ptCount val="1"/>
                <c:pt idx="0">
                  <c:v>&lt;= 1</c:v>
                </c:pt>
              </c:strCache>
            </c:strRef>
          </c:cat>
          <c:val>
            <c:numRef>
              <c:f>'REPORT!'!$H$37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566662088"/>
        <c:axId val="566657384"/>
      </c:barChart>
      <c:barChart>
        <c:barDir val="bar"/>
        <c:grouping val="stacked"/>
        <c:varyColors val="0"/>
        <c:ser>
          <c:idx val="0"/>
          <c:order val="0"/>
          <c:spPr>
            <a:noFill/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.24530726406151962"/>
                  <c:y val="-0.2101397692870135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24589676290463691"/>
                  <c:y val="-9.259269061955491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21628244386118392"/>
                  <c:y val="-8.333355389399854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13773257509477987"/>
                  <c:y val="-7.601932111427248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BMW Group Condensed" panose="020B0606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'REPORT!'!$E$37</c:f>
              <c:strCache>
                <c:ptCount val="1"/>
                <c:pt idx="0">
                  <c:v>&lt;= 1</c:v>
                </c:pt>
              </c:strCache>
            </c:strRef>
          </c:cat>
          <c:val>
            <c:numRef>
              <c:f>'REPORT!'!$F$37</c:f>
              <c:numCache>
                <c:formatCode>0%</c:formatCode>
                <c:ptCount val="1"/>
                <c:pt idx="0">
                  <c:v>0.54411764705882348</c:v>
                </c:pt>
              </c:numCache>
            </c:numRef>
          </c:val>
        </c:ser>
        <c:ser>
          <c:idx val="1"/>
          <c:order val="1"/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'REPORT!'!$E$37</c:f>
              <c:strCache>
                <c:ptCount val="1"/>
                <c:pt idx="0">
                  <c:v>&lt;= 1</c:v>
                </c:pt>
              </c:strCache>
            </c:strRef>
          </c:cat>
          <c:val>
            <c:numRef>
              <c:f>'REPORT!'!$G$37</c:f>
              <c:numCache>
                <c:formatCode>General</c:formatCode>
                <c:ptCount val="1"/>
                <c:pt idx="0">
                  <c:v>0.01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47"/>
        <c:overlap val="100"/>
        <c:axId val="566663264"/>
        <c:axId val="566660520"/>
      </c:barChart>
      <c:catAx>
        <c:axId val="56666208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566657384"/>
        <c:crosses val="autoZero"/>
        <c:auto val="1"/>
        <c:lblAlgn val="ctr"/>
        <c:lblOffset val="100"/>
        <c:noMultiLvlLbl val="0"/>
      </c:catAx>
      <c:valAx>
        <c:axId val="566657384"/>
        <c:scaling>
          <c:orientation val="minMax"/>
          <c:max val="1"/>
        </c:scaling>
        <c:delete val="1"/>
        <c:axPos val="b"/>
        <c:numFmt formatCode="General" sourceLinked="1"/>
        <c:majorTickMark val="out"/>
        <c:minorTickMark val="none"/>
        <c:tickLblPos val="nextTo"/>
        <c:crossAx val="566662088"/>
        <c:crosses val="autoZero"/>
        <c:crossBetween val="between"/>
      </c:valAx>
      <c:valAx>
        <c:axId val="566660520"/>
        <c:scaling>
          <c:orientation val="minMax"/>
          <c:max val="1"/>
          <c:min val="0"/>
        </c:scaling>
        <c:delete val="0"/>
        <c:axPos val="t"/>
        <c:numFmt formatCode="0%" sourceLinked="1"/>
        <c:majorTickMark val="out"/>
        <c:minorTickMark val="none"/>
        <c:tickLblPos val="none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663264"/>
        <c:crosses val="max"/>
        <c:crossBetween val="between"/>
      </c:valAx>
      <c:catAx>
        <c:axId val="566663264"/>
        <c:scaling>
          <c:orientation val="minMax"/>
        </c:scaling>
        <c:delete val="1"/>
        <c:axPos val="r"/>
        <c:numFmt formatCode="General" sourceLinked="1"/>
        <c:majorTickMark val="out"/>
        <c:minorTickMark val="none"/>
        <c:tickLblPos val="nextTo"/>
        <c:crossAx val="566660520"/>
        <c:crosses val="max"/>
        <c:auto val="1"/>
        <c:lblAlgn val="ctr"/>
        <c:lblOffset val="100"/>
        <c:noMultiLvlLbl val="0"/>
      </c:catAx>
      <c:spPr>
        <a:solidFill>
          <a:schemeClr val="accent1">
            <a:alpha val="0"/>
          </a:schemeClr>
        </a:solidFill>
        <a:ln>
          <a:noFill/>
        </a:ln>
        <a:effectLst/>
      </c:spPr>
    </c:plotArea>
    <c:plotVisOnly val="1"/>
    <c:dispBlanksAs val="gap"/>
    <c:showDLblsOverMax val="0"/>
  </c:chart>
  <c:spPr>
    <a:solidFill>
      <a:schemeClr val="accent1">
        <a:alpha val="0"/>
      </a:schemeClr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2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900" dirty="0">
                <a:solidFill>
                  <a:schemeClr val="tx1"/>
                </a:solidFill>
              </a:rPr>
              <a:t>CONTACTS</a:t>
            </a:r>
            <a:r>
              <a:rPr lang="en-US" sz="900" dirty="0">
                <a:solidFill>
                  <a:schemeClr val="tx2"/>
                </a:solidFill>
              </a:rPr>
              <a:t> </a:t>
            </a:r>
            <a:r>
              <a:rPr lang="en-US" sz="900" dirty="0">
                <a:solidFill>
                  <a:srgbClr val="FF0000"/>
                </a:solidFill>
              </a:rPr>
              <a:t>CLOSED CASES </a:t>
            </a:r>
          </a:p>
        </c:rich>
      </c:tx>
      <c:layout>
        <c:manualLayout>
          <c:xMode val="edge"/>
          <c:yMode val="edge"/>
          <c:x val="0.31530747791308211"/>
          <c:y val="0.1021471911533204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2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9247386381994106E-2"/>
          <c:y val="0.23273652146364504"/>
          <c:w val="0.82544161759804469"/>
          <c:h val="0.51499566343617609"/>
        </c:manualLayout>
      </c:layout>
      <c:barChart>
        <c:barDir val="col"/>
        <c:grouping val="clustered"/>
        <c:varyColors val="0"/>
        <c:ser>
          <c:idx val="2"/>
          <c:order val="2"/>
          <c:tx>
            <c:strRef>
              <c:f>EE!$A$21</c:f>
              <c:strCache>
                <c:ptCount val="1"/>
                <c:pt idx="0">
                  <c:v>Total Cases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EE!$B$18:$G$18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EE!$B$21:$G$21</c:f>
              <c:numCache>
                <c:formatCode>General</c:formatCode>
                <c:ptCount val="6"/>
                <c:pt idx="0">
                  <c:v>440</c:v>
                </c:pt>
                <c:pt idx="1">
                  <c:v>817</c:v>
                </c:pt>
                <c:pt idx="2">
                  <c:v>1172</c:v>
                </c:pt>
                <c:pt idx="3">
                  <c:v>747</c:v>
                </c:pt>
                <c:pt idx="4">
                  <c:v>589</c:v>
                </c:pt>
                <c:pt idx="5">
                  <c:v>760</c:v>
                </c:pt>
              </c:numCache>
            </c:numRef>
          </c:val>
        </c:ser>
        <c:ser>
          <c:idx val="3"/>
          <c:order val="3"/>
          <c:tx>
            <c:strRef>
              <c:f>EE!$A$22</c:f>
              <c:strCache>
                <c:ptCount val="1"/>
                <c:pt idx="0">
                  <c:v>Contacts&lt;=4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EE!$B$18:$G$18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EE!$B$22:$G$22</c:f>
              <c:numCache>
                <c:formatCode>General</c:formatCode>
                <c:ptCount val="6"/>
                <c:pt idx="0">
                  <c:v>425</c:v>
                </c:pt>
                <c:pt idx="1">
                  <c:v>787</c:v>
                </c:pt>
                <c:pt idx="2">
                  <c:v>1132</c:v>
                </c:pt>
                <c:pt idx="3">
                  <c:v>715</c:v>
                </c:pt>
                <c:pt idx="4">
                  <c:v>566</c:v>
                </c:pt>
                <c:pt idx="5">
                  <c:v>732</c:v>
                </c:pt>
              </c:numCache>
            </c:numRef>
          </c:val>
        </c:ser>
        <c:ser>
          <c:idx val="4"/>
          <c:order val="4"/>
          <c:tx>
            <c:strRef>
              <c:f>EE!$A$23</c:f>
              <c:strCache>
                <c:ptCount val="1"/>
                <c:pt idx="0">
                  <c:v>Average Contacts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EE!$B$18:$G$18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EE!$B$23:$G$23</c:f>
              <c:numCache>
                <c:formatCode>0.0</c:formatCode>
                <c:ptCount val="6"/>
                <c:pt idx="0">
                  <c:v>1.4863636363636363</c:v>
                </c:pt>
                <c:pt idx="1">
                  <c:v>1.5128518971848226</c:v>
                </c:pt>
                <c:pt idx="2">
                  <c:v>1.3993174061433447</c:v>
                </c:pt>
                <c:pt idx="3">
                  <c:v>1.5515394912985274</c:v>
                </c:pt>
                <c:pt idx="4">
                  <c:v>1.6383701188455009</c:v>
                </c:pt>
                <c:pt idx="5">
                  <c:v>1.7039473684210527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84551072"/>
        <c:axId val="584547152"/>
      </c:barChart>
      <c:lineChart>
        <c:grouping val="standard"/>
        <c:varyColors val="0"/>
        <c:ser>
          <c:idx val="1"/>
          <c:order val="0"/>
          <c:tx>
            <c:strRef>
              <c:f>EE!$A$19</c:f>
              <c:strCache>
                <c:ptCount val="1"/>
                <c:pt idx="0">
                  <c:v>Target</c:v>
                </c:pt>
              </c:strCache>
            </c:strRef>
          </c:tx>
          <c:spPr>
            <a:ln w="28575" cap="rnd" cmpd="sng" algn="ctr">
              <a:solidFill>
                <a:schemeClr val="accent5">
                  <a:lumMod val="50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1.1830569550243209E-2"/>
                  <c:y val="1.135102842024403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EE!$B$18:$G$18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EE!$B$19:$G$19</c:f>
              <c:numCache>
                <c:formatCode>0%</c:formatCode>
                <c:ptCount val="6"/>
                <c:pt idx="0">
                  <c:v>0.95</c:v>
                </c:pt>
                <c:pt idx="1">
                  <c:v>0.95</c:v>
                </c:pt>
                <c:pt idx="2">
                  <c:v>0.95</c:v>
                </c:pt>
                <c:pt idx="3">
                  <c:v>0.95</c:v>
                </c:pt>
                <c:pt idx="4">
                  <c:v>0.95</c:v>
                </c:pt>
                <c:pt idx="5">
                  <c:v>0.95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EE!$A$20</c:f>
              <c:strCache>
                <c:ptCount val="1"/>
                <c:pt idx="0">
                  <c:v>Ping-Pong</c:v>
                </c:pt>
              </c:strCache>
            </c:strRef>
          </c:tx>
          <c:spPr>
            <a:ln w="28575" cap="rnd" cmpd="sng" algn="ctr">
              <a:solidFill>
                <a:schemeClr val="accent5">
                  <a:lumMod val="50000"/>
                </a:schemeClr>
              </a:solidFill>
              <a:prstDash val="sysDot"/>
              <a:round/>
            </a:ln>
            <a:effectLst/>
          </c:spPr>
          <c:marker>
            <c:symbol val="triangle"/>
            <c:size val="5"/>
            <c:spPr>
              <a:solidFill>
                <a:schemeClr val="accent2"/>
              </a:solidFill>
              <a:ln w="9525" cap="flat" cmpd="sng" algn="ctr">
                <a:solidFill>
                  <a:schemeClr val="accent5">
                    <a:lumMod val="50000"/>
                  </a:schemeClr>
                </a:solidFill>
                <a:prstDash val="sysDot"/>
                <a:round/>
              </a:ln>
              <a:effectLst/>
            </c:spPr>
          </c:marker>
          <c:dLbls>
            <c:dLbl>
              <c:idx val="0"/>
              <c:layout>
                <c:manualLayout>
                  <c:x val="-1.5173193316684619E-2"/>
                  <c:y val="-1.003330284407986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EE!$B$18:$G$18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EE!$B$20:$G$20</c:f>
              <c:numCache>
                <c:formatCode>0%</c:formatCode>
                <c:ptCount val="6"/>
                <c:pt idx="0">
                  <c:v>0.96590909090909094</c:v>
                </c:pt>
                <c:pt idx="1">
                  <c:v>0.9632802937576499</c:v>
                </c:pt>
                <c:pt idx="2">
                  <c:v>0.96587030716723554</c:v>
                </c:pt>
                <c:pt idx="3">
                  <c:v>0.95716198125836682</c:v>
                </c:pt>
                <c:pt idx="4">
                  <c:v>0.96095076400679114</c:v>
                </c:pt>
                <c:pt idx="5">
                  <c:v>0.9631578947368421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4546760"/>
        <c:axId val="584551464"/>
      </c:lineChart>
      <c:catAx>
        <c:axId val="584551072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47152"/>
        <c:crosses val="autoZero"/>
        <c:auto val="1"/>
        <c:lblAlgn val="ctr"/>
        <c:lblOffset val="100"/>
        <c:noMultiLvlLbl val="0"/>
      </c:catAx>
      <c:valAx>
        <c:axId val="584547152"/>
        <c:scaling>
          <c:orientation val="minMax"/>
          <c:max val="1200"/>
          <c:min val="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51072"/>
        <c:crosses val="autoZero"/>
        <c:crossBetween val="between"/>
        <c:majorUnit val="250"/>
      </c:valAx>
      <c:valAx>
        <c:axId val="584551464"/>
        <c:scaling>
          <c:orientation val="minMax"/>
          <c:max val="1"/>
          <c:min val="0.84000000000000008"/>
        </c:scaling>
        <c:delete val="0"/>
        <c:axPos val="l"/>
        <c:numFmt formatCode="0%" sourceLinked="1"/>
        <c:majorTickMark val="none"/>
        <c:minorTickMark val="none"/>
        <c:tickLblPos val="low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46760"/>
        <c:crosses val="max"/>
        <c:crossBetween val="between"/>
        <c:majorUnit val="4.0000000000000008E-2"/>
      </c:valAx>
      <c:catAx>
        <c:axId val="584546760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one"/>
        <c:crossAx val="584551464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ayout>
        <c:manualLayout>
          <c:xMode val="edge"/>
          <c:yMode val="edge"/>
          <c:x val="3.4663539799925612E-2"/>
          <c:y val="0.85184144217892555"/>
          <c:w val="0.89386517440091207"/>
          <c:h val="8.573527433848969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1000" b="1" i="0" baseline="0" dirty="0"/>
              <a:t>SERVICE TIME RATE : MON~FRI, 8:30~17:30</a:t>
            </a:r>
            <a:endParaRPr lang="en-US" sz="1000" dirty="0"/>
          </a:p>
        </c:rich>
      </c:tx>
      <c:layout>
        <c:manualLayout>
          <c:xMode val="edge"/>
          <c:yMode val="edge"/>
          <c:x val="0.14373868122761224"/>
          <c:y val="2.95528004684823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5265188788547304E-2"/>
          <c:y val="0.15530289622911622"/>
          <c:w val="0.8578568155125621"/>
          <c:h val="0.55567906993207217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EE!$A$12</c:f>
              <c:strCache>
                <c:ptCount val="1"/>
                <c:pt idx="0">
                  <c:v>Urgent (&lt;2h)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EE!$B$11:$G$11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EE!$B$12:$G$12</c:f>
              <c:numCache>
                <c:formatCode>0%</c:formatCode>
                <c:ptCount val="6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0.96153846153846156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</c:ser>
        <c:ser>
          <c:idx val="4"/>
          <c:order val="1"/>
          <c:tx>
            <c:strRef>
              <c:f>EE!$A$13</c:f>
              <c:strCache>
                <c:ptCount val="1"/>
                <c:pt idx="0">
                  <c:v>TC (&lt;2h)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EE!$B$11:$G$11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EE!$B$13:$G$13</c:f>
              <c:numCache>
                <c:formatCode>0%</c:formatCode>
                <c:ptCount val="6"/>
                <c:pt idx="0">
                  <c:v>0.9641791044776119</c:v>
                </c:pt>
                <c:pt idx="1">
                  <c:v>0.99</c:v>
                </c:pt>
                <c:pt idx="2">
                  <c:v>0.99413489736070382</c:v>
                </c:pt>
                <c:pt idx="3">
                  <c:v>0.96811594202898554</c:v>
                </c:pt>
                <c:pt idx="4">
                  <c:v>0.89610389610389607</c:v>
                </c:pt>
                <c:pt idx="5">
                  <c:v>0.94736842105263164</c:v>
                </c:pt>
              </c:numCache>
            </c:numRef>
          </c:val>
        </c:ser>
        <c:ser>
          <c:idx val="5"/>
          <c:order val="2"/>
          <c:tx>
            <c:strRef>
              <c:f>EE!$A$14</c:f>
              <c:strCache>
                <c:ptCount val="1"/>
                <c:pt idx="0">
                  <c:v>RR (&lt;4h)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EE!$B$11:$G$11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EE!$B$14:$G$14</c:f>
              <c:numCache>
                <c:formatCode>0%</c:formatCode>
                <c:ptCount val="6"/>
                <c:pt idx="0">
                  <c:v>0.99520383693045567</c:v>
                </c:pt>
                <c:pt idx="1">
                  <c:v>1</c:v>
                </c:pt>
                <c:pt idx="2">
                  <c:v>0.98901098901098905</c:v>
                </c:pt>
                <c:pt idx="3">
                  <c:v>0.98986486486486491</c:v>
                </c:pt>
                <c:pt idx="4">
                  <c:v>0.9555555555555556</c:v>
                </c:pt>
                <c:pt idx="5">
                  <c:v>0.96984924623115576</c:v>
                </c:pt>
              </c:numCache>
            </c:numRef>
          </c:val>
        </c:ser>
        <c:ser>
          <c:idx val="6"/>
          <c:order val="3"/>
          <c:tx>
            <c:strRef>
              <c:f>EE!$A$15</c:f>
              <c:strCache>
                <c:ptCount val="1"/>
                <c:pt idx="0">
                  <c:v>RR (&lt;8h)</c:v>
                </c:pt>
              </c:strCache>
            </c:strRef>
          </c:tx>
          <c:spPr>
            <a:solidFill>
              <a:schemeClr val="accent2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strRef>
              <c:f>EE!$B$11:$G$11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EE!$B$15:$G$15</c:f>
              <c:numCache>
                <c:formatCode>0%</c:formatCode>
                <c:ptCount val="6"/>
                <c:pt idx="0">
                  <c:v>0.99760191846522783</c:v>
                </c:pt>
                <c:pt idx="1">
                  <c:v>1</c:v>
                </c:pt>
                <c:pt idx="2">
                  <c:v>1</c:v>
                </c:pt>
                <c:pt idx="3">
                  <c:v>0.9966216216216216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84547544"/>
        <c:axId val="584545584"/>
      </c:barChart>
      <c:lineChart>
        <c:grouping val="standard"/>
        <c:varyColors val="0"/>
        <c:ser>
          <c:idx val="7"/>
          <c:order val="4"/>
          <c:tx>
            <c:strRef>
              <c:f>EE!$A$16</c:f>
              <c:strCache>
                <c:ptCount val="1"/>
                <c:pt idx="0">
                  <c:v>Target 1</c:v>
                </c:pt>
              </c:strCache>
            </c:strRef>
          </c:tx>
          <c:spPr>
            <a:ln w="28575" cap="rnd" cmpd="sng" algn="ctr">
              <a:solidFill>
                <a:schemeClr val="accent4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EE!$B$11:$G$11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EE!$B$16:$G$16</c:f>
              <c:numCache>
                <c:formatCode>0%</c:formatCode>
                <c:ptCount val="6"/>
                <c:pt idx="0">
                  <c:v>0.95</c:v>
                </c:pt>
                <c:pt idx="1">
                  <c:v>0.95</c:v>
                </c:pt>
                <c:pt idx="2">
                  <c:v>0.95</c:v>
                </c:pt>
                <c:pt idx="3">
                  <c:v>0.95</c:v>
                </c:pt>
                <c:pt idx="4">
                  <c:v>0.95</c:v>
                </c:pt>
                <c:pt idx="5">
                  <c:v>0.95</c:v>
                </c:pt>
              </c:numCache>
            </c:numRef>
          </c:val>
          <c:smooth val="0"/>
        </c:ser>
        <c:ser>
          <c:idx val="0"/>
          <c:order val="5"/>
          <c:tx>
            <c:strRef>
              <c:f>EE!$A$17</c:f>
              <c:strCache>
                <c:ptCount val="1"/>
                <c:pt idx="0">
                  <c:v>Target 2</c:v>
                </c:pt>
              </c:strCache>
            </c:strRef>
          </c:tx>
          <c:spPr>
            <a:ln w="28575" cap="rnd" cmpd="sng" algn="ctr">
              <a:solidFill>
                <a:schemeClr val="accent2"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EE!$B$11:$G$11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EE!$B$17:$G$17</c:f>
              <c:numCache>
                <c:formatCode>0%</c:formatCode>
                <c:ptCount val="6"/>
                <c:pt idx="0">
                  <c:v>0.98</c:v>
                </c:pt>
                <c:pt idx="1">
                  <c:v>0.98</c:v>
                </c:pt>
                <c:pt idx="2">
                  <c:v>0.98</c:v>
                </c:pt>
                <c:pt idx="3">
                  <c:v>0.98</c:v>
                </c:pt>
                <c:pt idx="4">
                  <c:v>0.98</c:v>
                </c:pt>
                <c:pt idx="5">
                  <c:v>0.98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4547544"/>
        <c:axId val="584545584"/>
      </c:lineChart>
      <c:catAx>
        <c:axId val="584547544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45584"/>
        <c:crosses val="autoZero"/>
        <c:auto val="1"/>
        <c:lblAlgn val="ctr"/>
        <c:lblOffset val="100"/>
        <c:noMultiLvlLbl val="0"/>
      </c:catAx>
      <c:valAx>
        <c:axId val="584545584"/>
        <c:scaling>
          <c:orientation val="minMax"/>
          <c:max val="1"/>
          <c:min val="0.500000000000001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47544"/>
        <c:crosses val="autoZero"/>
        <c:crossBetween val="between"/>
        <c:majorUnit val="0.1"/>
      </c:valAx>
      <c:spPr>
        <a:solidFill>
          <a:schemeClr val="bg1"/>
        </a:solidFill>
        <a:ln>
          <a:solidFill>
            <a:srgbClr val="667184"/>
          </a:solidFill>
        </a:ln>
        <a:effectLst/>
      </c:spPr>
    </c:plotArea>
    <c:legend>
      <c:legendPos val="b"/>
      <c:layout>
        <c:manualLayout>
          <c:xMode val="edge"/>
          <c:yMode val="edge"/>
          <c:x val="4.980399003285349E-2"/>
          <c:y val="0.82665415324294744"/>
          <c:w val="0.87454152901133608"/>
          <c:h val="0.1346978981569953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1000" dirty="0"/>
              <a:t>COUNT OF EE CASES</a:t>
            </a:r>
          </a:p>
        </c:rich>
      </c:tx>
      <c:layout>
        <c:manualLayout>
          <c:xMode val="edge"/>
          <c:yMode val="edge"/>
          <c:x val="0.38316772903387075"/>
          <c:y val="3.226018118702904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2258988459775861E-2"/>
          <c:y val="0.1546605565433353"/>
          <c:w val="0.83334921676457108"/>
          <c:h val="0.56242944430333297"/>
        </c:manualLayout>
      </c:layout>
      <c:barChart>
        <c:barDir val="col"/>
        <c:grouping val="stacked"/>
        <c:varyColors val="0"/>
        <c:ser>
          <c:idx val="4"/>
          <c:order val="0"/>
          <c:tx>
            <c:strRef>
              <c:f>EE!$A$3</c:f>
              <c:strCache>
                <c:ptCount val="1"/>
                <c:pt idx="0">
                  <c:v>RR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EE!$B$1:$G$1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EE!$B$3:$G$3</c:f>
              <c:numCache>
                <c:formatCode>General</c:formatCode>
                <c:ptCount val="6"/>
                <c:pt idx="0">
                  <c:v>417</c:v>
                </c:pt>
                <c:pt idx="1">
                  <c:v>179</c:v>
                </c:pt>
                <c:pt idx="2">
                  <c:v>448</c:v>
                </c:pt>
                <c:pt idx="3">
                  <c:v>446</c:v>
                </c:pt>
                <c:pt idx="4">
                  <c:v>410</c:v>
                </c:pt>
                <c:pt idx="5">
                  <c:v>207</c:v>
                </c:pt>
              </c:numCache>
            </c:numRef>
          </c:val>
        </c:ser>
        <c:ser>
          <c:idx val="0"/>
          <c:order val="1"/>
          <c:tx>
            <c:strRef>
              <c:f>EE!$A$4</c:f>
              <c:strCache>
                <c:ptCount val="1"/>
                <c:pt idx="0">
                  <c:v>TC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EE!$B$1:$G$1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EE!$B$4:$G$4</c:f>
              <c:numCache>
                <c:formatCode>General</c:formatCode>
                <c:ptCount val="6"/>
                <c:pt idx="0">
                  <c:v>370</c:v>
                </c:pt>
                <c:pt idx="1">
                  <c:v>209</c:v>
                </c:pt>
                <c:pt idx="2">
                  <c:v>246</c:v>
                </c:pt>
                <c:pt idx="3">
                  <c:v>255</c:v>
                </c:pt>
                <c:pt idx="4">
                  <c:v>242</c:v>
                </c:pt>
                <c:pt idx="5">
                  <c:v>220</c:v>
                </c:pt>
              </c:numCache>
            </c:numRef>
          </c:val>
        </c:ser>
        <c:ser>
          <c:idx val="5"/>
          <c:order val="2"/>
          <c:tx>
            <c:strRef>
              <c:f>EE!$A$2</c:f>
              <c:strCache>
                <c:ptCount val="1"/>
                <c:pt idx="0">
                  <c:v>Info only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EE!$B$1:$G$1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EE!$B$2:$G$2</c:f>
              <c:numCache>
                <c:formatCode>General</c:formatCode>
                <c:ptCount val="6"/>
                <c:pt idx="0">
                  <c:v>43</c:v>
                </c:pt>
                <c:pt idx="1">
                  <c:v>41</c:v>
                </c:pt>
                <c:pt idx="2">
                  <c:v>58</c:v>
                </c:pt>
                <c:pt idx="3">
                  <c:v>62</c:v>
                </c:pt>
                <c:pt idx="4">
                  <c:v>70</c:v>
                </c:pt>
                <c:pt idx="5">
                  <c:v>67</c:v>
                </c:pt>
              </c:numCache>
            </c:numRef>
          </c:val>
        </c:ser>
        <c:ser>
          <c:idx val="1"/>
          <c:order val="3"/>
          <c:tx>
            <c:strRef>
              <c:f>EE!$A$5</c:f>
              <c:strCache>
                <c:ptCount val="1"/>
                <c:pt idx="0">
                  <c:v>Urgency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EE!$B$1:$G$1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EE!$B$5:$G$5</c:f>
              <c:numCache>
                <c:formatCode>General</c:formatCode>
                <c:ptCount val="6"/>
                <c:pt idx="0">
                  <c:v>22</c:v>
                </c:pt>
                <c:pt idx="1">
                  <c:v>13</c:v>
                </c:pt>
                <c:pt idx="2">
                  <c:v>12</c:v>
                </c:pt>
                <c:pt idx="3">
                  <c:v>23</c:v>
                </c:pt>
                <c:pt idx="4">
                  <c:v>15</c:v>
                </c:pt>
                <c:pt idx="5">
                  <c:v>14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5"/>
        <c:overlap val="100"/>
        <c:axId val="584548328"/>
        <c:axId val="584548720"/>
      </c:barChart>
      <c:lineChart>
        <c:grouping val="standard"/>
        <c:varyColors val="0"/>
        <c:ser>
          <c:idx val="2"/>
          <c:order val="4"/>
          <c:tx>
            <c:strRef>
              <c:f>EE!$A$6</c:f>
              <c:strCache>
                <c:ptCount val="1"/>
                <c:pt idx="0">
                  <c:v>No. of cases</c:v>
                </c:pt>
              </c:strCache>
            </c:strRef>
          </c:tx>
          <c:spPr>
            <a:ln w="28575" cap="rnd" cmpd="sng" algn="ctr">
              <a:noFill/>
              <a:prstDash val="solid"/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3.2670060365653862E-2"/>
                  <c:y val="-8.50231568704019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2.654442404709384E-2"/>
                  <c:y val="-1.855072125058162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2.8586302819947128E-2"/>
                  <c:y val="-2.318840156322692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3.0628181592800497E-2"/>
                  <c:y val="-2.318840156322692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3.2670060365653862E-2"/>
                  <c:y val="-9.2753606252907687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2.6544424047093763E-2"/>
                  <c:y val="-9.2753606252908537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EE!$B$1:$G$1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EE!$B$6:$G$6</c:f>
              <c:numCache>
                <c:formatCode>General</c:formatCode>
                <c:ptCount val="6"/>
                <c:pt idx="0">
                  <c:v>852</c:v>
                </c:pt>
                <c:pt idx="1">
                  <c:v>442</c:v>
                </c:pt>
                <c:pt idx="2">
                  <c:v>764</c:v>
                </c:pt>
                <c:pt idx="3">
                  <c:v>786</c:v>
                </c:pt>
                <c:pt idx="4">
                  <c:v>737</c:v>
                </c:pt>
                <c:pt idx="5">
                  <c:v>508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4548328"/>
        <c:axId val="584548720"/>
      </c:lineChart>
      <c:lineChart>
        <c:grouping val="standard"/>
        <c:varyColors val="0"/>
        <c:ser>
          <c:idx val="3"/>
          <c:order val="5"/>
          <c:tx>
            <c:strRef>
              <c:f>EE!$A$7</c:f>
              <c:strCache>
                <c:ptCount val="1"/>
                <c:pt idx="0">
                  <c:v>pct("A" Cases)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6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EE!$B$1:$G$1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EE!$B$7:$G$7</c:f>
              <c:numCache>
                <c:formatCode>0%</c:formatCode>
                <c:ptCount val="6"/>
                <c:pt idx="0">
                  <c:v>0.8779342723004695</c:v>
                </c:pt>
                <c:pt idx="1">
                  <c:v>0.89140271493212675</c:v>
                </c:pt>
                <c:pt idx="2">
                  <c:v>0.83246073298429324</c:v>
                </c:pt>
                <c:pt idx="3">
                  <c:v>0.88931297709923662</c:v>
                </c:pt>
                <c:pt idx="4">
                  <c:v>0.88873812754409764</c:v>
                </c:pt>
                <c:pt idx="5">
                  <c:v>0.85433070866141736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EE!$A$8</c:f>
              <c:strCache>
                <c:ptCount val="1"/>
                <c:pt idx="0">
                  <c:v>pct("B" Cases)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EE!$B$1:$G$1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EE!$B$8:$G$8</c:f>
              <c:numCache>
                <c:formatCode>0%</c:formatCode>
                <c:ptCount val="6"/>
                <c:pt idx="0">
                  <c:v>1.4084507042253521E-2</c:v>
                </c:pt>
                <c:pt idx="1">
                  <c:v>2.2624434389140271E-2</c:v>
                </c:pt>
                <c:pt idx="2">
                  <c:v>1.5706806282722512E-2</c:v>
                </c:pt>
                <c:pt idx="3">
                  <c:v>7.6335877862595417E-3</c:v>
                </c:pt>
                <c:pt idx="4">
                  <c:v>1.7639077340569877E-2</c:v>
                </c:pt>
                <c:pt idx="5">
                  <c:v>1.3779527559055118E-2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EE!$A$9</c:f>
              <c:strCache>
                <c:ptCount val="1"/>
                <c:pt idx="0">
                  <c:v>pct("C" Cases)</c:v>
                </c:pt>
              </c:strCache>
            </c:strRef>
          </c:tx>
          <c:spPr>
            <a:ln w="28575" cap="rnd" cmpd="sng" algn="ctr">
              <a:solidFill>
                <a:schemeClr val="accent4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EE!$B$1:$G$1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EE!$B$9:$G$9</c:f>
              <c:numCache>
                <c:formatCode>0%</c:formatCode>
                <c:ptCount val="6"/>
                <c:pt idx="0">
                  <c:v>2.5821596244131457E-2</c:v>
                </c:pt>
                <c:pt idx="1">
                  <c:v>3.8461538461538464E-2</c:v>
                </c:pt>
                <c:pt idx="2">
                  <c:v>4.1884816753926704E-2</c:v>
                </c:pt>
                <c:pt idx="3">
                  <c:v>2.7989821882951654E-2</c:v>
                </c:pt>
                <c:pt idx="4">
                  <c:v>3.9348710990502037E-2</c:v>
                </c:pt>
                <c:pt idx="5">
                  <c:v>2.3622047244094488E-2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EE!$A$10</c:f>
              <c:strCache>
                <c:ptCount val="1"/>
                <c:pt idx="0">
                  <c:v>pct("Blank" Cases)</c:v>
                </c:pt>
              </c:strCache>
            </c:strRef>
          </c:tx>
          <c:spPr>
            <a:ln w="28575" cap="rnd" cmpd="sng" algn="ctr">
              <a:solidFill>
                <a:schemeClr val="accent6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EE!$B$1:$G$1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EE!$B$10:$G$10</c:f>
              <c:numCache>
                <c:formatCode>0%</c:formatCode>
                <c:ptCount val="6"/>
                <c:pt idx="0">
                  <c:v>8.2159624413145504E-2</c:v>
                </c:pt>
                <c:pt idx="1">
                  <c:v>4.7511312217194512E-2</c:v>
                </c:pt>
                <c:pt idx="2">
                  <c:v>0.10994764397905754</c:v>
                </c:pt>
                <c:pt idx="3">
                  <c:v>7.5063613231552195E-2</c:v>
                </c:pt>
                <c:pt idx="4">
                  <c:v>5.4274084124830368E-2</c:v>
                </c:pt>
                <c:pt idx="5">
                  <c:v>0.1082677165354331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8436648"/>
        <c:axId val="584549504"/>
      </c:lineChart>
      <c:catAx>
        <c:axId val="584548328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48720"/>
        <c:crosses val="autoZero"/>
        <c:auto val="1"/>
        <c:lblAlgn val="ctr"/>
        <c:lblOffset val="100"/>
        <c:noMultiLvlLbl val="0"/>
      </c:catAx>
      <c:valAx>
        <c:axId val="584548720"/>
        <c:scaling>
          <c:orientation val="minMax"/>
          <c:max val="100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4548328"/>
        <c:crosses val="autoZero"/>
        <c:crossBetween val="between"/>
        <c:majorUnit val="200"/>
      </c:valAx>
      <c:valAx>
        <c:axId val="584549504"/>
        <c:scaling>
          <c:orientation val="minMax"/>
          <c:max val="1"/>
        </c:scaling>
        <c:delete val="0"/>
        <c:axPos val="l"/>
        <c:numFmt formatCode="0%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8436648"/>
        <c:crosses val="max"/>
        <c:crossBetween val="between"/>
      </c:valAx>
      <c:catAx>
        <c:axId val="568436648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one"/>
        <c:crossAx val="584549504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6.2718722659667547E-2"/>
          <c:y val="0.82561983179521903"/>
          <c:w val="0.91040234554014077"/>
          <c:h val="0.1346672385473965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1000" dirty="0">
                <a:solidFill>
                  <a:schemeClr val="tx1"/>
                </a:solidFill>
              </a:rPr>
              <a:t>SERVICE </a:t>
            </a:r>
            <a:r>
              <a:rPr lang="en-US" sz="1000" dirty="0" smtClean="0">
                <a:solidFill>
                  <a:schemeClr val="tx1"/>
                </a:solidFill>
              </a:rPr>
              <a:t>TIME RATE : </a:t>
            </a:r>
            <a:r>
              <a:rPr lang="en-US" sz="1000" dirty="0">
                <a:solidFill>
                  <a:schemeClr val="tx1"/>
                </a:solidFill>
              </a:rPr>
              <a:t>MON~FRI, 8:30~17:30</a:t>
            </a:r>
          </a:p>
        </c:rich>
      </c:tx>
      <c:layout>
        <c:manualLayout>
          <c:xMode val="edge"/>
          <c:yMode val="edge"/>
          <c:x val="0.14749484439445068"/>
          <c:y val="2.24014336917562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6137566137566134E-3"/>
          <c:y val="0.1513472610278554"/>
          <c:w val="0.90216561471482737"/>
          <c:h val="0.55759002906894706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TT!$A$12</c:f>
              <c:strCache>
                <c:ptCount val="1"/>
                <c:pt idx="0">
                  <c:v>Urgent (&lt;2h)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TT!$B$11:$G$11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TT!$B$12:$G$12</c:f>
              <c:numCache>
                <c:formatCode>0%</c:formatCode>
                <c:ptCount val="6"/>
                <c:pt idx="0">
                  <c:v>0.85714285714285721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</c:ser>
        <c:ser>
          <c:idx val="4"/>
          <c:order val="1"/>
          <c:tx>
            <c:strRef>
              <c:f>TT!$A$13</c:f>
              <c:strCache>
                <c:ptCount val="1"/>
                <c:pt idx="0">
                  <c:v>TC (&lt;2h)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shade val="95000"/>
                          <a:satMod val="105000"/>
                        </a:schemeClr>
                      </a:solidFill>
                      <a:prstDash val="solid"/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TT!$B$13:$G$13</c:f>
              <c:numCache>
                <c:formatCode>0%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</c:ser>
        <c:ser>
          <c:idx val="5"/>
          <c:order val="2"/>
          <c:tx>
            <c:strRef>
              <c:f>TT!$A$14</c:f>
              <c:strCache>
                <c:ptCount val="1"/>
                <c:pt idx="0">
                  <c:v>RR (&lt;4h)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TT!$B$11:$G$11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TT!$B$14:$G$14</c:f>
              <c:numCache>
                <c:formatCode>0%</c:formatCode>
                <c:ptCount val="6"/>
                <c:pt idx="0">
                  <c:v>0.9880239520958084</c:v>
                </c:pt>
                <c:pt idx="1">
                  <c:v>1</c:v>
                </c:pt>
                <c:pt idx="2">
                  <c:v>0.85493827160493829</c:v>
                </c:pt>
                <c:pt idx="3">
                  <c:v>0.97394136807817588</c:v>
                </c:pt>
                <c:pt idx="4">
                  <c:v>0.71232876712328763</c:v>
                </c:pt>
                <c:pt idx="5">
                  <c:v>0.89655172413793105</c:v>
                </c:pt>
              </c:numCache>
            </c:numRef>
          </c:val>
        </c:ser>
        <c:ser>
          <c:idx val="6"/>
          <c:order val="3"/>
          <c:tx>
            <c:strRef>
              <c:f>TT!$A$15</c:f>
              <c:strCache>
                <c:ptCount val="1"/>
                <c:pt idx="0">
                  <c:v>RR (&lt;8h)</c:v>
                </c:pt>
              </c:strCache>
            </c:strRef>
          </c:tx>
          <c:spPr>
            <a:solidFill>
              <a:schemeClr val="accent2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TT!$B$11:$G$11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TT!$B$15:$G$15</c:f>
              <c:numCache>
                <c:formatCode>0%</c:formatCode>
                <c:ptCount val="6"/>
                <c:pt idx="0">
                  <c:v>1</c:v>
                </c:pt>
                <c:pt idx="1">
                  <c:v>1</c:v>
                </c:pt>
                <c:pt idx="2">
                  <c:v>0.99691358024691357</c:v>
                </c:pt>
                <c:pt idx="3">
                  <c:v>1</c:v>
                </c:pt>
                <c:pt idx="4">
                  <c:v>0.99657534246575341</c:v>
                </c:pt>
                <c:pt idx="5">
                  <c:v>0.9923371647509579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585359848"/>
        <c:axId val="585364160"/>
      </c:barChart>
      <c:lineChart>
        <c:grouping val="standard"/>
        <c:varyColors val="0"/>
        <c:ser>
          <c:idx val="7"/>
          <c:order val="4"/>
          <c:tx>
            <c:strRef>
              <c:f>TT!$A$16</c:f>
              <c:strCache>
                <c:ptCount val="1"/>
                <c:pt idx="0">
                  <c:v>Target 1</c:v>
                </c:pt>
              </c:strCache>
            </c:strRef>
          </c:tx>
          <c:spPr>
            <a:ln w="28575" cap="rnd" cmpd="sng" algn="ctr">
              <a:solidFill>
                <a:schemeClr val="accent4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TT!$B$11:$G$11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TT!$B$16:$G$16</c:f>
              <c:numCache>
                <c:formatCode>0%</c:formatCode>
                <c:ptCount val="6"/>
                <c:pt idx="0">
                  <c:v>0.95</c:v>
                </c:pt>
                <c:pt idx="1">
                  <c:v>0.95</c:v>
                </c:pt>
                <c:pt idx="2">
                  <c:v>0.95</c:v>
                </c:pt>
                <c:pt idx="3">
                  <c:v>0.95</c:v>
                </c:pt>
                <c:pt idx="4">
                  <c:v>0.95</c:v>
                </c:pt>
                <c:pt idx="5">
                  <c:v>0.95</c:v>
                </c:pt>
              </c:numCache>
            </c:numRef>
          </c:val>
          <c:smooth val="0"/>
        </c:ser>
        <c:ser>
          <c:idx val="0"/>
          <c:order val="5"/>
          <c:tx>
            <c:strRef>
              <c:f>TT!$A$17</c:f>
              <c:strCache>
                <c:ptCount val="1"/>
                <c:pt idx="0">
                  <c:v>Target 2</c:v>
                </c:pt>
              </c:strCache>
            </c:strRef>
          </c:tx>
          <c:spPr>
            <a:ln w="28575" cap="rnd" cmpd="sng" algn="ctr">
              <a:solidFill>
                <a:schemeClr val="accent2"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dLbls>
            <c:delete val="1"/>
          </c:dLbls>
          <c:cat>
            <c:strRef>
              <c:f>TT!$B$11:$G$11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TT!$B$17:$G$17</c:f>
              <c:numCache>
                <c:formatCode>0%</c:formatCode>
                <c:ptCount val="6"/>
                <c:pt idx="0">
                  <c:v>0.98</c:v>
                </c:pt>
                <c:pt idx="1">
                  <c:v>0.98</c:v>
                </c:pt>
                <c:pt idx="2">
                  <c:v>0.98</c:v>
                </c:pt>
                <c:pt idx="3">
                  <c:v>0.98</c:v>
                </c:pt>
                <c:pt idx="4">
                  <c:v>0.98</c:v>
                </c:pt>
                <c:pt idx="5">
                  <c:v>0.98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585359848"/>
        <c:axId val="585364160"/>
      </c:lineChart>
      <c:catAx>
        <c:axId val="585359848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5364160"/>
        <c:crosses val="autoZero"/>
        <c:auto val="1"/>
        <c:lblAlgn val="ctr"/>
        <c:lblOffset val="100"/>
        <c:noMultiLvlLbl val="0"/>
      </c:catAx>
      <c:valAx>
        <c:axId val="585364160"/>
        <c:scaling>
          <c:orientation val="minMax"/>
          <c:max val="1"/>
          <c:min val="0.5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5359848"/>
        <c:crosses val="autoZero"/>
        <c:crossBetween val="between"/>
        <c:majorUnit val="0.1"/>
      </c:valAx>
      <c:spPr>
        <a:noFill/>
        <a:ln>
          <a:solidFill>
            <a:srgbClr val="595443"/>
          </a:solidFill>
        </a:ln>
        <a:effectLst/>
      </c:spPr>
    </c:plotArea>
    <c:legend>
      <c:legendPos val="b"/>
      <c:layout>
        <c:manualLayout>
          <c:xMode val="edge"/>
          <c:yMode val="edge"/>
          <c:x val="0.13949896887889013"/>
          <c:y val="0.82654164197217284"/>
          <c:w val="0.69454677540307463"/>
          <c:h val="0.1286554906443146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accent3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/>
              <a:t>TT CLOSING TIME</a:t>
            </a:r>
          </a:p>
        </c:rich>
      </c:tx>
      <c:layout>
        <c:manualLayout>
          <c:xMode val="edge"/>
          <c:yMode val="edge"/>
          <c:x val="0.39639227780289193"/>
          <c:y val="6.157015736226364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accent3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2787806847723286E-2"/>
          <c:y val="0.19622513032206501"/>
          <c:w val="0.85878503589677668"/>
          <c:h val="0.49772887779162789"/>
        </c:manualLayout>
      </c:layout>
      <c:barChart>
        <c:barDir val="col"/>
        <c:grouping val="clustered"/>
        <c:varyColors val="0"/>
        <c:ser>
          <c:idx val="2"/>
          <c:order val="0"/>
          <c:tx>
            <c:strRef>
              <c:f>TT!$A$27</c:f>
              <c:strCache>
                <c:ptCount val="1"/>
                <c:pt idx="0">
                  <c:v>Cases (closed)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1.2731334408019992E-16"/>
                  <c:y val="-2.416918429003032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3.4724956255467428E-3"/>
                  <c:y val="-5.438066465256808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TT!$B$24:$G$24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TT!$B$27:$G$27</c:f>
              <c:numCache>
                <c:formatCode>0</c:formatCode>
                <c:ptCount val="6"/>
                <c:pt idx="1">
                  <c:v>171</c:v>
                </c:pt>
                <c:pt idx="2">
                  <c:v>351</c:v>
                </c:pt>
                <c:pt idx="3">
                  <c:v>318</c:v>
                </c:pt>
                <c:pt idx="4">
                  <c:v>279</c:v>
                </c:pt>
                <c:pt idx="5">
                  <c:v>289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85359456"/>
        <c:axId val="585365728"/>
      </c:barChart>
      <c:lineChart>
        <c:grouping val="standard"/>
        <c:varyColors val="0"/>
        <c:ser>
          <c:idx val="3"/>
          <c:order val="1"/>
          <c:tx>
            <c:strRef>
              <c:f>TT!$A$28</c:f>
              <c:strCache>
                <c:ptCount val="1"/>
                <c:pt idx="0">
                  <c:v>Closing time
(working hours)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6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triangle"/>
            <c:size val="7"/>
            <c:spPr>
              <a:solidFill>
                <a:schemeClr val="accent2">
                  <a:lumMod val="60000"/>
                </a:schemeClr>
              </a:solidFill>
              <a:ln w="9525" cap="flat" cmpd="sng" algn="ctr">
                <a:solidFill>
                  <a:schemeClr val="accent2">
                    <a:lumMod val="60000"/>
                    <a:shade val="95000"/>
                    <a:satMod val="105000"/>
                  </a:schemeClr>
                </a:solidFill>
                <a:prstDash val="sysDot"/>
                <a:round/>
              </a:ln>
              <a:effectLst/>
            </c:spPr>
          </c:marker>
          <c:cat>
            <c:strRef>
              <c:f>TT!$B$24:$G$24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TT!$B$28:$G$28</c:f>
              <c:numCache>
                <c:formatCode>0.0</c:formatCode>
                <c:ptCount val="6"/>
                <c:pt idx="1">
                  <c:v>6.831759259262502</c:v>
                </c:pt>
                <c:pt idx="2">
                  <c:v>9.4319022817441773</c:v>
                </c:pt>
                <c:pt idx="3">
                  <c:v>4.9935188356166247</c:v>
                </c:pt>
                <c:pt idx="4">
                  <c:v>4.587428282828987</c:v>
                </c:pt>
                <c:pt idx="5">
                  <c:v>9.4564351851892496</c:v>
                </c:pt>
              </c:numCache>
            </c:numRef>
          </c:val>
          <c:smooth val="0"/>
        </c:ser>
        <c:ser>
          <c:idx val="0"/>
          <c:order val="2"/>
          <c:tx>
            <c:strRef>
              <c:f>TT!$A$29</c:f>
              <c:strCache>
                <c:ptCount val="1"/>
                <c:pt idx="0">
                  <c:v>Closing time
(natural days)</c:v>
                </c:pt>
              </c:strCache>
            </c:strRef>
          </c:tx>
          <c:spPr>
            <a:ln w="28575" cap="rnd" cmpd="sng" algn="ctr">
              <a:noFill/>
              <a:prstDash val="solid"/>
              <a:round/>
            </a:ln>
            <a:effectLst/>
          </c:spPr>
          <c:marker>
            <c:symbol val="none"/>
          </c:marker>
          <c:cat>
            <c:strRef>
              <c:f>TT!$B$24:$G$24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TT!$B$29:$G$29</c:f>
              <c:numCache>
                <c:formatCode>0.0</c:formatCode>
                <c:ptCount val="6"/>
                <c:pt idx="1">
                  <c:v>1.0488615442930798</c:v>
                </c:pt>
                <c:pt idx="2">
                  <c:v>1.6135638585521488</c:v>
                </c:pt>
                <c:pt idx="3">
                  <c:v>0.91980764471244691</c:v>
                </c:pt>
                <c:pt idx="4">
                  <c:v>0.89308787169784898</c:v>
                </c:pt>
                <c:pt idx="5">
                  <c:v>1.7208946879408229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5360240"/>
        <c:axId val="585362984"/>
      </c:lineChart>
      <c:catAx>
        <c:axId val="585359456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5365728"/>
        <c:crosses val="autoZero"/>
        <c:auto val="1"/>
        <c:lblAlgn val="ctr"/>
        <c:lblOffset val="100"/>
        <c:noMultiLvlLbl val="0"/>
      </c:catAx>
      <c:valAx>
        <c:axId val="585365728"/>
        <c:scaling>
          <c:orientation val="minMax"/>
          <c:max val="80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0" sourceLinked="1"/>
        <c:majorTickMark val="none"/>
        <c:minorTickMark val="none"/>
        <c:tickLblPos val="high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5359456"/>
        <c:crosses val="autoZero"/>
        <c:crossBetween val="between"/>
        <c:majorUnit val="200"/>
      </c:valAx>
      <c:valAx>
        <c:axId val="585362984"/>
        <c:scaling>
          <c:orientation val="minMax"/>
          <c:max val="120"/>
          <c:min val="0"/>
        </c:scaling>
        <c:delete val="0"/>
        <c:axPos val="l"/>
        <c:numFmt formatCode="0" sourceLinked="0"/>
        <c:majorTickMark val="none"/>
        <c:minorTickMark val="none"/>
        <c:tickLblPos val="low"/>
        <c:spPr>
          <a:noFill/>
          <a:ln w="317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5360240"/>
        <c:crosses val="max"/>
        <c:crossBetween val="between"/>
        <c:majorUnit val="30"/>
      </c:valAx>
      <c:catAx>
        <c:axId val="585360240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extTo"/>
        <c:crossAx val="585362984"/>
        <c:crosses val="max"/>
        <c:auto val="1"/>
        <c:lblAlgn val="ctr"/>
        <c:lblOffset val="100"/>
        <c:noMultiLvlLbl val="0"/>
      </c:catAx>
      <c:spPr>
        <a:solidFill>
          <a:schemeClr val="bg1"/>
        </a:solidFill>
        <a:ln w="3175">
          <a:noFill/>
        </a:ln>
        <a:effectLst/>
      </c:spPr>
    </c:plotArea>
    <c:legend>
      <c:legendPos val="b"/>
      <c:legendEntry>
        <c:idx val="2"/>
        <c:delete val="1"/>
      </c:legendEntry>
      <c:layout>
        <c:manualLayout>
          <c:xMode val="edge"/>
          <c:yMode val="edge"/>
          <c:x val="0.15381198032904506"/>
          <c:y val="0.80539872312891303"/>
          <c:w val="0.63090067469320943"/>
          <c:h val="0.145589799596380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2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dirty="0">
                <a:solidFill>
                  <a:schemeClr val="tx1"/>
                </a:solidFill>
              </a:rPr>
              <a:t>CONTACTS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CLOSED CASES </a:t>
            </a:r>
          </a:p>
        </c:rich>
      </c:tx>
      <c:layout>
        <c:manualLayout>
          <c:xMode val="edge"/>
          <c:yMode val="edge"/>
          <c:x val="0.32069538076871573"/>
          <c:y val="0.123500467236488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2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1790210379987566E-2"/>
          <c:y val="0.24964737305661572"/>
          <c:w val="0.81380171550221758"/>
          <c:h val="0.53601518124978587"/>
        </c:manualLayout>
      </c:layout>
      <c:barChart>
        <c:barDir val="col"/>
        <c:grouping val="clustered"/>
        <c:varyColors val="0"/>
        <c:ser>
          <c:idx val="2"/>
          <c:order val="2"/>
          <c:tx>
            <c:strRef>
              <c:f>TT!$A$21</c:f>
              <c:strCache>
                <c:ptCount val="1"/>
                <c:pt idx="0">
                  <c:v>Total Cases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TT!$B$18:$G$18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TT!$B$21:$G$21</c:f>
              <c:numCache>
                <c:formatCode>General</c:formatCode>
                <c:ptCount val="6"/>
                <c:pt idx="0">
                  <c:v>172</c:v>
                </c:pt>
                <c:pt idx="1">
                  <c:v>351</c:v>
                </c:pt>
                <c:pt idx="2">
                  <c:v>318</c:v>
                </c:pt>
                <c:pt idx="3">
                  <c:v>279</c:v>
                </c:pt>
                <c:pt idx="4">
                  <c:v>290</c:v>
                </c:pt>
                <c:pt idx="5">
                  <c:v>295</c:v>
                </c:pt>
              </c:numCache>
            </c:numRef>
          </c:val>
        </c:ser>
        <c:ser>
          <c:idx val="3"/>
          <c:order val="3"/>
          <c:tx>
            <c:strRef>
              <c:f>TT!$A$22</c:f>
              <c:strCache>
                <c:ptCount val="1"/>
                <c:pt idx="0">
                  <c:v>Contacts&lt;=4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TT!$B$18:$G$18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TT!$B$22:$G$22</c:f>
              <c:numCache>
                <c:formatCode>General</c:formatCode>
                <c:ptCount val="6"/>
                <c:pt idx="0">
                  <c:v>168</c:v>
                </c:pt>
                <c:pt idx="1">
                  <c:v>344</c:v>
                </c:pt>
                <c:pt idx="2">
                  <c:v>316</c:v>
                </c:pt>
                <c:pt idx="3">
                  <c:v>277</c:v>
                </c:pt>
                <c:pt idx="4">
                  <c:v>287</c:v>
                </c:pt>
                <c:pt idx="5">
                  <c:v>292</c:v>
                </c:pt>
              </c:numCache>
            </c:numRef>
          </c:val>
        </c:ser>
        <c:ser>
          <c:idx val="4"/>
          <c:order val="4"/>
          <c:tx>
            <c:strRef>
              <c:f>TT!$A$23</c:f>
              <c:strCache>
                <c:ptCount val="1"/>
                <c:pt idx="0">
                  <c:v>Average Contacts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TT!$B$18:$G$18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TT!$B$23:$G$23</c:f>
              <c:numCache>
                <c:formatCode>0.0</c:formatCode>
                <c:ptCount val="6"/>
                <c:pt idx="0">
                  <c:v>1.3313953488372092</c:v>
                </c:pt>
                <c:pt idx="1">
                  <c:v>1.5185185185185186</c:v>
                </c:pt>
                <c:pt idx="2">
                  <c:v>1.4276729559748427</c:v>
                </c:pt>
                <c:pt idx="3">
                  <c:v>1.3297491039426523</c:v>
                </c:pt>
                <c:pt idx="4">
                  <c:v>1.396551724137931</c:v>
                </c:pt>
                <c:pt idx="5">
                  <c:v>1.3661016949152542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85363768"/>
        <c:axId val="585361416"/>
      </c:barChart>
      <c:lineChart>
        <c:grouping val="standard"/>
        <c:varyColors val="0"/>
        <c:ser>
          <c:idx val="1"/>
          <c:order val="0"/>
          <c:tx>
            <c:strRef>
              <c:f>TT!$A$19</c:f>
              <c:strCache>
                <c:ptCount val="1"/>
                <c:pt idx="0">
                  <c:v>Target</c:v>
                </c:pt>
              </c:strCache>
            </c:strRef>
          </c:tx>
          <c:spPr>
            <a:ln w="28575" cap="rnd" cmpd="sng" algn="ctr">
              <a:solidFill>
                <a:schemeClr val="accent5">
                  <a:lumMod val="50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6.9540332987255176E-5"/>
                  <c:y val="-5.591267498283709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TT!$B$19:$G$19</c:f>
              <c:numCache>
                <c:formatCode>0%</c:formatCode>
                <c:ptCount val="6"/>
                <c:pt idx="0">
                  <c:v>0.95</c:v>
                </c:pt>
                <c:pt idx="1">
                  <c:v>0.95</c:v>
                </c:pt>
                <c:pt idx="2">
                  <c:v>0.95</c:v>
                </c:pt>
                <c:pt idx="3">
                  <c:v>0.95</c:v>
                </c:pt>
                <c:pt idx="4">
                  <c:v>0.95</c:v>
                </c:pt>
                <c:pt idx="5">
                  <c:v>0.95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TT!$A$20</c:f>
              <c:strCache>
                <c:ptCount val="1"/>
                <c:pt idx="0">
                  <c:v>Ping-Pong</c:v>
                </c:pt>
              </c:strCache>
            </c:strRef>
          </c:tx>
          <c:spPr>
            <a:ln w="28575" cap="rnd" cmpd="sng" algn="ctr">
              <a:solidFill>
                <a:schemeClr val="accent5">
                  <a:lumMod val="50000"/>
                </a:schemeClr>
              </a:solidFill>
              <a:prstDash val="sysDot"/>
              <a:round/>
            </a:ln>
            <a:effectLst/>
          </c:spPr>
          <c:marker>
            <c:symbol val="triangle"/>
            <c:size val="5"/>
            <c:spPr>
              <a:solidFill>
                <a:schemeClr val="accent2"/>
              </a:solidFill>
              <a:ln w="9525" cap="flat" cmpd="sng" algn="ctr">
                <a:solidFill>
                  <a:schemeClr val="accent5">
                    <a:lumMod val="50000"/>
                  </a:schemeClr>
                </a:solidFill>
                <a:prstDash val="sysDot"/>
                <a:round/>
              </a:ln>
              <a:effectLst/>
            </c:spPr>
          </c:marker>
          <c:dLbls>
            <c:dLbl>
              <c:idx val="0"/>
              <c:layout>
                <c:manualLayout>
                  <c:x val="3.8680898322399184E-3"/>
                  <c:y val="1.160080129437010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TT!$B$18:$G$18</c:f>
              <c:strCache>
                <c:ptCount val="6"/>
                <c:pt idx="0">
                  <c:v>CW18</c:v>
                </c:pt>
                <c:pt idx="1">
                  <c:v>CW17</c:v>
                </c:pt>
                <c:pt idx="2">
                  <c:v>CW16</c:v>
                </c:pt>
                <c:pt idx="3">
                  <c:v>CW15</c:v>
                </c:pt>
                <c:pt idx="4">
                  <c:v>CW14</c:v>
                </c:pt>
                <c:pt idx="5">
                  <c:v>CW13</c:v>
                </c:pt>
              </c:strCache>
            </c:strRef>
          </c:cat>
          <c:val>
            <c:numRef>
              <c:f>TT!$B$20:$G$20</c:f>
              <c:numCache>
                <c:formatCode>0%</c:formatCode>
                <c:ptCount val="6"/>
                <c:pt idx="0">
                  <c:v>0.97674418604651159</c:v>
                </c:pt>
                <c:pt idx="1">
                  <c:v>0.98005698005698005</c:v>
                </c:pt>
                <c:pt idx="2">
                  <c:v>0.99371069182389937</c:v>
                </c:pt>
                <c:pt idx="3">
                  <c:v>0.99283154121863804</c:v>
                </c:pt>
                <c:pt idx="4">
                  <c:v>0.98965517241379308</c:v>
                </c:pt>
                <c:pt idx="5">
                  <c:v>0.98983050847457632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5362592"/>
        <c:axId val="585362200"/>
      </c:lineChart>
      <c:catAx>
        <c:axId val="585363768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5361416"/>
        <c:crosses val="autoZero"/>
        <c:auto val="1"/>
        <c:lblAlgn val="ctr"/>
        <c:lblOffset val="100"/>
        <c:noMultiLvlLbl val="0"/>
      </c:catAx>
      <c:valAx>
        <c:axId val="585361416"/>
        <c:scaling>
          <c:orientation val="minMax"/>
          <c:max val="80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5363768"/>
        <c:crosses val="autoZero"/>
        <c:crossBetween val="between"/>
        <c:majorUnit val="200"/>
      </c:valAx>
      <c:valAx>
        <c:axId val="585362200"/>
        <c:scaling>
          <c:orientation val="minMax"/>
          <c:max val="1"/>
          <c:min val="0.84000000000000008"/>
        </c:scaling>
        <c:delete val="0"/>
        <c:axPos val="l"/>
        <c:numFmt formatCode="0%" sourceLinked="1"/>
        <c:majorTickMark val="out"/>
        <c:minorTickMark val="none"/>
        <c:tickLblPos val="low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5362592"/>
        <c:crosses val="max"/>
        <c:crossBetween val="between"/>
        <c:majorUnit val="4.0000000000000008E-2"/>
      </c:valAx>
      <c:catAx>
        <c:axId val="585362592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one"/>
        <c:crossAx val="585362200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ayout>
        <c:manualLayout>
          <c:xMode val="edge"/>
          <c:yMode val="edge"/>
          <c:x val="4.4535675433453666E-2"/>
          <c:y val="0.89350758923568629"/>
          <c:w val="0.88497608262272043"/>
          <c:h val="8.884948687338678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1000" dirty="0"/>
              <a:t>COUNT OF TT CASES</a:t>
            </a:r>
          </a:p>
        </c:rich>
      </c:tx>
      <c:layout>
        <c:manualLayout>
          <c:xMode val="edge"/>
          <c:yMode val="edge"/>
          <c:x val="0.38059669624630255"/>
          <c:y val="4.480286738351254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8816397950256222E-2"/>
          <c:y val="0.12745181045917647"/>
          <c:w val="0.8399629733783277"/>
          <c:h val="0.56056359890497554"/>
        </c:manualLayout>
      </c:layout>
      <c:barChart>
        <c:barDir val="col"/>
        <c:grouping val="stacked"/>
        <c:varyColors val="0"/>
        <c:ser>
          <c:idx val="5"/>
          <c:order val="0"/>
          <c:tx>
            <c:strRef>
              <c:f>TT!$A$2</c:f>
              <c:strCache>
                <c:ptCount val="1"/>
                <c:pt idx="0">
                  <c:v>Info only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TT!$B$1:$G$1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TT!$B$2:$G$2</c:f>
              <c:numCache>
                <c:formatCode>General</c:formatCode>
                <c:ptCount val="6"/>
                <c:pt idx="0">
                  <c:v>6</c:v>
                </c:pt>
                <c:pt idx="1">
                  <c:v>1</c:v>
                </c:pt>
                <c:pt idx="2">
                  <c:v>3</c:v>
                </c:pt>
                <c:pt idx="3">
                  <c:v>2</c:v>
                </c:pt>
                <c:pt idx="4">
                  <c:v>2</c:v>
                </c:pt>
                <c:pt idx="5">
                  <c:v>5</c:v>
                </c:pt>
              </c:numCache>
            </c:numRef>
          </c:val>
        </c:ser>
        <c:ser>
          <c:idx val="4"/>
          <c:order val="1"/>
          <c:tx>
            <c:strRef>
              <c:f>TT!$A$3</c:f>
              <c:strCache>
                <c:ptCount val="1"/>
                <c:pt idx="0">
                  <c:v>RR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TT!$B$1:$G$1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TT!$B$3:$G$3</c:f>
              <c:numCache>
                <c:formatCode>General</c:formatCode>
                <c:ptCount val="6"/>
                <c:pt idx="0">
                  <c:v>334</c:v>
                </c:pt>
                <c:pt idx="1">
                  <c:v>162</c:v>
                </c:pt>
                <c:pt idx="2">
                  <c:v>322</c:v>
                </c:pt>
                <c:pt idx="3">
                  <c:v>294</c:v>
                </c:pt>
                <c:pt idx="4">
                  <c:v>288</c:v>
                </c:pt>
                <c:pt idx="5">
                  <c:v>248</c:v>
                </c:pt>
              </c:numCache>
            </c:numRef>
          </c:val>
        </c:ser>
        <c:ser>
          <c:idx val="0"/>
          <c:order val="2"/>
          <c:tx>
            <c:strRef>
              <c:f>TT!$A$4</c:f>
              <c:strCache>
                <c:ptCount val="1"/>
                <c:pt idx="0">
                  <c:v>TC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TT!$B$4:$G$4</c:f>
              <c:numCache>
                <c:formatCode>General</c:formatCode>
                <c:ptCount val="6"/>
                <c:pt idx="0">
                  <c:v>16</c:v>
                </c:pt>
                <c:pt idx="1">
                  <c:v>6</c:v>
                </c:pt>
                <c:pt idx="2">
                  <c:v>7</c:v>
                </c:pt>
                <c:pt idx="3">
                  <c:v>12</c:v>
                </c:pt>
                <c:pt idx="4">
                  <c:v>7</c:v>
                </c:pt>
                <c:pt idx="5">
                  <c:v>6</c:v>
                </c:pt>
              </c:numCache>
            </c:numRef>
          </c:val>
        </c:ser>
        <c:ser>
          <c:idx val="1"/>
          <c:order val="3"/>
          <c:tx>
            <c:strRef>
              <c:f>TT!$A$5</c:f>
              <c:strCache>
                <c:ptCount val="1"/>
                <c:pt idx="0">
                  <c:v>Urgency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TT!$B$1:$G$1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TT!$B$5:$G$5</c:f>
              <c:numCache>
                <c:formatCode>General</c:formatCode>
                <c:ptCount val="6"/>
                <c:pt idx="0">
                  <c:v>7</c:v>
                </c:pt>
                <c:pt idx="1">
                  <c:v>3</c:v>
                </c:pt>
                <c:pt idx="2">
                  <c:v>8</c:v>
                </c:pt>
                <c:pt idx="3">
                  <c:v>6</c:v>
                </c:pt>
                <c:pt idx="4">
                  <c:v>6</c:v>
                </c:pt>
                <c:pt idx="5">
                  <c:v>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5"/>
        <c:overlap val="100"/>
        <c:axId val="585363376"/>
        <c:axId val="585364552"/>
      </c:barChart>
      <c:lineChart>
        <c:grouping val="standard"/>
        <c:varyColors val="0"/>
        <c:ser>
          <c:idx val="2"/>
          <c:order val="4"/>
          <c:tx>
            <c:strRef>
              <c:f>TT!$A$6</c:f>
              <c:strCache>
                <c:ptCount val="1"/>
                <c:pt idx="0">
                  <c:v>No. of cases</c:v>
                </c:pt>
              </c:strCache>
            </c:strRef>
          </c:tx>
          <c:spPr>
            <a:ln w="28575" cap="rnd" cmpd="sng" algn="ctr">
              <a:noFill/>
              <a:prstDash val="solid"/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2.8765321323100244E-2"/>
                  <c:y val="-2.779058300412555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2.6552604298246296E-2"/>
                  <c:y val="-3.70541106721674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2.4339887273392594E-2"/>
                  <c:y val="-2.315881917010471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2.8765321323100244E-2"/>
                  <c:y val="-2.779058300412555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3.0978038347954109E-2"/>
                  <c:y val="-3.242234683814656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5"/>
              <c:layout>
                <c:manualLayout>
                  <c:x val="-2.8765321323100224E-2"/>
                  <c:y val="-3.705411067216740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TT!$B$1:$G$1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TT!$B$6:$G$6</c:f>
              <c:numCache>
                <c:formatCode>General</c:formatCode>
                <c:ptCount val="6"/>
                <c:pt idx="0">
                  <c:v>363</c:v>
                </c:pt>
                <c:pt idx="1">
                  <c:v>172</c:v>
                </c:pt>
                <c:pt idx="2">
                  <c:v>340</c:v>
                </c:pt>
                <c:pt idx="3">
                  <c:v>314</c:v>
                </c:pt>
                <c:pt idx="4">
                  <c:v>303</c:v>
                </c:pt>
                <c:pt idx="5">
                  <c:v>266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5363376"/>
        <c:axId val="585364552"/>
      </c:lineChart>
      <c:lineChart>
        <c:grouping val="standard"/>
        <c:varyColors val="0"/>
        <c:ser>
          <c:idx val="3"/>
          <c:order val="5"/>
          <c:tx>
            <c:strRef>
              <c:f>TT!$A$7</c:f>
              <c:strCache>
                <c:ptCount val="1"/>
                <c:pt idx="0">
                  <c:v>pct("A" Cases)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6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TT!$B$1:$G$1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TT!$B$7:$G$7</c:f>
              <c:numCache>
                <c:formatCode>0%</c:formatCode>
                <c:ptCount val="6"/>
                <c:pt idx="0">
                  <c:v>0.77410468319559234</c:v>
                </c:pt>
                <c:pt idx="1">
                  <c:v>0.70348837209302328</c:v>
                </c:pt>
                <c:pt idx="2">
                  <c:v>0.74411764705882355</c:v>
                </c:pt>
                <c:pt idx="3">
                  <c:v>0.73248407643312097</c:v>
                </c:pt>
                <c:pt idx="4">
                  <c:v>0.78217821782178221</c:v>
                </c:pt>
                <c:pt idx="5">
                  <c:v>0.75939849624060152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TT!$A$8</c:f>
              <c:strCache>
                <c:ptCount val="1"/>
                <c:pt idx="0">
                  <c:v>pct("B" Cases)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TT!$B$1:$G$1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TT!$B$8:$G$8</c:f>
              <c:numCache>
                <c:formatCode>0%</c:formatCode>
                <c:ptCount val="6"/>
                <c:pt idx="0">
                  <c:v>6.3360881542699726E-2</c:v>
                </c:pt>
                <c:pt idx="1">
                  <c:v>0.12209302325581395</c:v>
                </c:pt>
                <c:pt idx="2">
                  <c:v>6.4705882352941183E-2</c:v>
                </c:pt>
                <c:pt idx="3">
                  <c:v>6.3694267515923567E-2</c:v>
                </c:pt>
                <c:pt idx="4">
                  <c:v>5.2805280528052806E-2</c:v>
                </c:pt>
                <c:pt idx="5">
                  <c:v>6.7669172932330823E-2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TT!$A$9</c:f>
              <c:strCache>
                <c:ptCount val="1"/>
                <c:pt idx="0">
                  <c:v>pct("C" Cases)</c:v>
                </c:pt>
              </c:strCache>
            </c:strRef>
          </c:tx>
          <c:spPr>
            <a:ln w="28575" cap="rnd" cmpd="sng" algn="ctr">
              <a:solidFill>
                <a:schemeClr val="accent4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TT!$B$1:$G$1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TT!$B$9:$G$9</c:f>
              <c:numCache>
                <c:formatCode>0%</c:formatCode>
                <c:ptCount val="6"/>
                <c:pt idx="0">
                  <c:v>0.12121212121212122</c:v>
                </c:pt>
                <c:pt idx="1">
                  <c:v>0.12790697674418605</c:v>
                </c:pt>
                <c:pt idx="2">
                  <c:v>9.1176470588235289E-2</c:v>
                </c:pt>
                <c:pt idx="3">
                  <c:v>0.11146496815286625</c:v>
                </c:pt>
                <c:pt idx="4">
                  <c:v>9.5709570957095716E-2</c:v>
                </c:pt>
                <c:pt idx="5">
                  <c:v>9.3984962406015032E-2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TT!$A$10</c:f>
              <c:strCache>
                <c:ptCount val="1"/>
                <c:pt idx="0">
                  <c:v>pct("Blank" Cases)</c:v>
                </c:pt>
              </c:strCache>
            </c:strRef>
          </c:tx>
          <c:spPr>
            <a:ln w="28575" cap="rnd" cmpd="sng" algn="ctr">
              <a:solidFill>
                <a:schemeClr val="accent6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TT!$B$1:$G$1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TT!$B$10:$G$10</c:f>
              <c:numCache>
                <c:formatCode>0%</c:formatCode>
                <c:ptCount val="6"/>
                <c:pt idx="0">
                  <c:v>4.132231404958675E-2</c:v>
                </c:pt>
                <c:pt idx="1">
                  <c:v>4.6511627906976716E-2</c:v>
                </c:pt>
                <c:pt idx="2">
                  <c:v>9.9999999999999978E-2</c:v>
                </c:pt>
                <c:pt idx="3">
                  <c:v>9.2356687898089262E-2</c:v>
                </c:pt>
                <c:pt idx="4">
                  <c:v>6.9306930693069257E-2</c:v>
                </c:pt>
                <c:pt idx="5">
                  <c:v>7.8947368421052655E-2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5365336"/>
        <c:axId val="585364944"/>
      </c:lineChart>
      <c:catAx>
        <c:axId val="585363376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5364552"/>
        <c:crosses val="autoZero"/>
        <c:auto val="1"/>
        <c:lblAlgn val="ctr"/>
        <c:lblOffset val="100"/>
        <c:noMultiLvlLbl val="0"/>
      </c:catAx>
      <c:valAx>
        <c:axId val="585364552"/>
        <c:scaling>
          <c:orientation val="minMax"/>
          <c:max val="80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5363376"/>
        <c:crosses val="autoZero"/>
        <c:crossBetween val="between"/>
        <c:majorUnit val="200"/>
      </c:valAx>
      <c:valAx>
        <c:axId val="585364944"/>
        <c:scaling>
          <c:orientation val="minMax"/>
          <c:max val="1"/>
        </c:scaling>
        <c:delete val="0"/>
        <c:axPos val="l"/>
        <c:numFmt formatCode="0%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85365336"/>
        <c:crosses val="max"/>
        <c:crossBetween val="between"/>
      </c:valAx>
      <c:catAx>
        <c:axId val="585365336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one"/>
        <c:crossAx val="585364944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9638534766487522E-2"/>
          <c:y val="0.81121659187762807"/>
          <c:w val="0.88877249718785145"/>
          <c:h val="0.1335053042813544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dirty="0"/>
              <a:t>Open cases from </a:t>
            </a:r>
            <a:r>
              <a:rPr lang="en-US" sz="1400" b="1" dirty="0" smtClean="0"/>
              <a:t>01/01/19 </a:t>
            </a:r>
            <a:r>
              <a:rPr lang="en-US" sz="1400" b="1" dirty="0"/>
              <a:t>to </a:t>
            </a:r>
            <a:r>
              <a:rPr lang="en-US" sz="1400" b="1" dirty="0" smtClean="0"/>
              <a:t>05/05/19</a:t>
            </a:r>
            <a:endParaRPr lang="en-US" sz="1400" b="1" dirty="0"/>
          </a:p>
        </c:rich>
      </c:tx>
      <c:layout>
        <c:manualLayout>
          <c:xMode val="edge"/>
          <c:yMode val="edge"/>
          <c:x val="0.31648421050147518"/>
          <c:y val="6.584451140817264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357306319280197"/>
          <c:y val="0.22268518518518524"/>
          <c:w val="0.77040832580637741"/>
          <c:h val="0.4698298448950691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'Open Case'!$F$1</c:f>
              <c:strCache>
                <c:ptCount val="1"/>
                <c:pt idx="0">
                  <c:v>RR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3"/>
              <c:layout>
                <c:manualLayout>
                  <c:x val="-5.619406036156527E-3"/>
                  <c:y val="-1.41095381588941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'Open Case'!$E$2:$E$6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'Open Case'!$F$2:$F$6</c:f>
              <c:numCache>
                <c:formatCode>General</c:formatCode>
                <c:ptCount val="5"/>
                <c:pt idx="0">
                  <c:v>305</c:v>
                </c:pt>
                <c:pt idx="1">
                  <c:v>37</c:v>
                </c:pt>
                <c:pt idx="2">
                  <c:v>154</c:v>
                </c:pt>
                <c:pt idx="3">
                  <c:v>25</c:v>
                </c:pt>
                <c:pt idx="4">
                  <c:v>521</c:v>
                </c:pt>
              </c:numCache>
            </c:numRef>
          </c:val>
        </c:ser>
        <c:ser>
          <c:idx val="1"/>
          <c:order val="1"/>
          <c:tx>
            <c:strRef>
              <c:f>'Open Case'!$G$1</c:f>
              <c:strCache>
                <c:ptCount val="1"/>
                <c:pt idx="0">
                  <c:v>TC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3"/>
              <c:layout>
                <c:manualLayout>
                  <c:x val="7.4925413815420359E-3"/>
                  <c:y val="9.4063587725960063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'Open Case'!$E$2:$E$6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'Open Case'!$G$2:$G$6</c:f>
              <c:numCache>
                <c:formatCode>General</c:formatCode>
                <c:ptCount val="5"/>
                <c:pt idx="0">
                  <c:v>161</c:v>
                </c:pt>
                <c:pt idx="1">
                  <c:v>69</c:v>
                </c:pt>
                <c:pt idx="2">
                  <c:v>458</c:v>
                </c:pt>
                <c:pt idx="3">
                  <c:v>0</c:v>
                </c:pt>
                <c:pt idx="4">
                  <c:v>688</c:v>
                </c:pt>
              </c:numCache>
            </c:numRef>
          </c:val>
        </c:ser>
        <c:ser>
          <c:idx val="2"/>
          <c:order val="2"/>
          <c:tx>
            <c:strRef>
              <c:f>'Open Case'!$I$1</c:f>
              <c:strCache>
                <c:ptCount val="1"/>
                <c:pt idx="0">
                  <c:v>Info only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'Open Case'!$E$2:$E$6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'Open Case'!$I$2:$I$6</c:f>
              <c:numCache>
                <c:formatCode>General</c:formatCode>
                <c:ptCount val="5"/>
                <c:pt idx="0">
                  <c:v>30</c:v>
                </c:pt>
                <c:pt idx="1">
                  <c:v>8</c:v>
                </c:pt>
                <c:pt idx="2">
                  <c:v>33</c:v>
                </c:pt>
                <c:pt idx="3">
                  <c:v>0</c:v>
                </c:pt>
                <c:pt idx="4">
                  <c:v>71</c:v>
                </c:pt>
              </c:numCache>
            </c:numRef>
          </c:val>
        </c:ser>
        <c:ser>
          <c:idx val="3"/>
          <c:order val="3"/>
          <c:tx>
            <c:strRef>
              <c:f>'Open Case'!$H$1</c:f>
              <c:strCache>
                <c:ptCount val="1"/>
                <c:pt idx="0">
                  <c:v>Urgent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'Open Case'!$E$2:$E$6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'Open Case'!$H$2:$H$6</c:f>
              <c:numCache>
                <c:formatCode>General</c:formatCode>
                <c:ptCount val="5"/>
                <c:pt idx="0">
                  <c:v>32</c:v>
                </c:pt>
                <c:pt idx="1">
                  <c:v>5</c:v>
                </c:pt>
                <c:pt idx="2">
                  <c:v>14</c:v>
                </c:pt>
                <c:pt idx="3">
                  <c:v>1</c:v>
                </c:pt>
                <c:pt idx="4">
                  <c:v>52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66660912"/>
        <c:axId val="566659344"/>
      </c:barChart>
      <c:lineChart>
        <c:grouping val="stacked"/>
        <c:varyColors val="0"/>
        <c:ser>
          <c:idx val="4"/>
          <c:order val="4"/>
          <c:tx>
            <c:strRef>
              <c:f>'Open Case'!$J$1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2"/>
              </a:solidFill>
              <a:ln w="9525">
                <a:solidFill>
                  <a:schemeClr val="bg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'Open Case'!$E$2:$E$6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'Open Case'!$J$2:$J$6</c:f>
              <c:numCache>
                <c:formatCode>General</c:formatCode>
                <c:ptCount val="5"/>
                <c:pt idx="0">
                  <c:v>528</c:v>
                </c:pt>
                <c:pt idx="1">
                  <c:v>119</c:v>
                </c:pt>
                <c:pt idx="2">
                  <c:v>659</c:v>
                </c:pt>
                <c:pt idx="3">
                  <c:v>26</c:v>
                </c:pt>
                <c:pt idx="4">
                  <c:v>1332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657776"/>
        <c:axId val="566660128"/>
      </c:lineChart>
      <c:catAx>
        <c:axId val="566660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659344"/>
        <c:crosses val="autoZero"/>
        <c:auto val="1"/>
        <c:lblAlgn val="ctr"/>
        <c:lblOffset val="100"/>
        <c:noMultiLvlLbl val="0"/>
      </c:catAx>
      <c:valAx>
        <c:axId val="566659344"/>
        <c:scaling>
          <c:orientation val="minMax"/>
          <c:max val="1500"/>
          <c:min val="0"/>
        </c:scaling>
        <c:delete val="0"/>
        <c:axPos val="l"/>
        <c:majorGridlines>
          <c:spPr>
            <a:ln w="9525" cap="flat" cmpd="sng" algn="ctr">
              <a:solidFill>
                <a:srgbClr val="868686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660912"/>
        <c:crosses val="autoZero"/>
        <c:crossBetween val="between"/>
        <c:majorUnit val="300"/>
      </c:valAx>
      <c:valAx>
        <c:axId val="566660128"/>
        <c:scaling>
          <c:orientation val="minMax"/>
          <c:max val="1500"/>
          <c:min val="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657776"/>
        <c:crosses val="max"/>
        <c:crossBetween val="between"/>
        <c:majorUnit val="300"/>
      </c:valAx>
      <c:catAx>
        <c:axId val="56665777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6666012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820285200342889"/>
          <c:y val="0.78526319843602621"/>
          <c:w val="0.4092137020292988"/>
          <c:h val="9.947816928557223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u="none" strike="noStrike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t>Total cases</a:t>
            </a:r>
            <a:endParaRPr lang="en-US" sz="1400" b="1" i="0" u="none" strike="noStrike" kern="1200" baseline="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c:rich>
      </c:tx>
      <c:layout>
        <c:manualLayout>
          <c:xMode val="edge"/>
          <c:yMode val="edge"/>
          <c:x val="0.43528115313194748"/>
          <c:y val="4.211805741238428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3293663341435809E-2"/>
          <c:y val="0.19515003936131445"/>
          <c:w val="0.79605120188110978"/>
          <c:h val="0.56292690651573807"/>
        </c:manualLayout>
      </c:layout>
      <c:barChart>
        <c:barDir val="col"/>
        <c:grouping val="stacked"/>
        <c:varyColors val="0"/>
        <c:ser>
          <c:idx val="1"/>
          <c:order val="0"/>
          <c:tx>
            <c:strRef>
              <c:f>FD!$A$41</c:f>
              <c:strCache>
                <c:ptCount val="1"/>
                <c:pt idx="0">
                  <c:v>RR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FD!$B$39:$G$39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FD!$B$41:$G$41</c:f>
              <c:numCache>
                <c:formatCode>General</c:formatCode>
                <c:ptCount val="6"/>
                <c:pt idx="0">
                  <c:v>1126</c:v>
                </c:pt>
                <c:pt idx="1">
                  <c:v>498</c:v>
                </c:pt>
                <c:pt idx="2">
                  <c:v>1216</c:v>
                </c:pt>
                <c:pt idx="3">
                  <c:v>1157</c:v>
                </c:pt>
                <c:pt idx="4">
                  <c:v>1056</c:v>
                </c:pt>
                <c:pt idx="5">
                  <c:v>640</c:v>
                </c:pt>
              </c:numCache>
            </c:numRef>
          </c:val>
        </c:ser>
        <c:ser>
          <c:idx val="2"/>
          <c:order val="1"/>
          <c:tx>
            <c:strRef>
              <c:f>FD!$A$42</c:f>
              <c:strCache>
                <c:ptCount val="1"/>
                <c:pt idx="0">
                  <c:v>TC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FD!$B$39:$G$39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FD!$B$42:$G$42</c:f>
              <c:numCache>
                <c:formatCode>General</c:formatCode>
                <c:ptCount val="6"/>
                <c:pt idx="0">
                  <c:v>887</c:v>
                </c:pt>
                <c:pt idx="1">
                  <c:v>442</c:v>
                </c:pt>
                <c:pt idx="2">
                  <c:v>526</c:v>
                </c:pt>
                <c:pt idx="3">
                  <c:v>553</c:v>
                </c:pt>
                <c:pt idx="4">
                  <c:v>574</c:v>
                </c:pt>
                <c:pt idx="5">
                  <c:v>523</c:v>
                </c:pt>
              </c:numCache>
            </c:numRef>
          </c:val>
        </c:ser>
        <c:ser>
          <c:idx val="0"/>
          <c:order val="2"/>
          <c:tx>
            <c:strRef>
              <c:f>FD!$A$40</c:f>
              <c:strCache>
                <c:ptCount val="1"/>
                <c:pt idx="0">
                  <c:v>Info only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FD!$B$39:$G$39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FD!$B$40:$G$40</c:f>
              <c:numCache>
                <c:formatCode>General</c:formatCode>
                <c:ptCount val="6"/>
                <c:pt idx="0">
                  <c:v>108</c:v>
                </c:pt>
                <c:pt idx="1">
                  <c:v>77</c:v>
                </c:pt>
                <c:pt idx="2">
                  <c:v>101</c:v>
                </c:pt>
                <c:pt idx="3">
                  <c:v>95</c:v>
                </c:pt>
                <c:pt idx="4">
                  <c:v>94</c:v>
                </c:pt>
                <c:pt idx="5">
                  <c:v>107</c:v>
                </c:pt>
              </c:numCache>
            </c:numRef>
          </c:val>
        </c:ser>
        <c:ser>
          <c:idx val="3"/>
          <c:order val="3"/>
          <c:tx>
            <c:strRef>
              <c:f>FD!$A$43</c:f>
              <c:strCache>
                <c:ptCount val="1"/>
                <c:pt idx="0">
                  <c:v>Urgent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FD!$B$39:$G$39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FD!$B$43:$G$43</c:f>
              <c:numCache>
                <c:formatCode>General</c:formatCode>
                <c:ptCount val="6"/>
                <c:pt idx="0">
                  <c:v>47</c:v>
                </c:pt>
                <c:pt idx="1">
                  <c:v>37</c:v>
                </c:pt>
                <c:pt idx="2">
                  <c:v>36</c:v>
                </c:pt>
                <c:pt idx="3">
                  <c:v>44</c:v>
                </c:pt>
                <c:pt idx="4">
                  <c:v>31</c:v>
                </c:pt>
                <c:pt idx="5">
                  <c:v>35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66661304"/>
        <c:axId val="566662480"/>
      </c:barChart>
      <c:lineChart>
        <c:grouping val="standard"/>
        <c:varyColors val="0"/>
        <c:ser>
          <c:idx val="4"/>
          <c:order val="4"/>
          <c:tx>
            <c:strRef>
              <c:f>FD!$A$44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bg2"/>
              </a:solidFill>
              <a:ln w="9525">
                <a:noFill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FD!$B$39:$G$39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FD!$B$44:$G$44</c:f>
              <c:numCache>
                <c:formatCode>General</c:formatCode>
                <c:ptCount val="6"/>
                <c:pt idx="0">
                  <c:v>2168</c:v>
                </c:pt>
                <c:pt idx="1">
                  <c:v>1054</c:v>
                </c:pt>
                <c:pt idx="2">
                  <c:v>1879</c:v>
                </c:pt>
                <c:pt idx="3">
                  <c:v>1849</c:v>
                </c:pt>
                <c:pt idx="4">
                  <c:v>1755</c:v>
                </c:pt>
                <c:pt idx="5">
                  <c:v>1305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566664440"/>
        <c:axId val="566663656"/>
      </c:lineChart>
      <c:catAx>
        <c:axId val="566661304"/>
        <c:scaling>
          <c:orientation val="maxMin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662480"/>
        <c:crosses val="autoZero"/>
        <c:auto val="1"/>
        <c:lblAlgn val="ctr"/>
        <c:lblOffset val="100"/>
        <c:noMultiLvlLbl val="0"/>
      </c:catAx>
      <c:valAx>
        <c:axId val="566662480"/>
        <c:scaling>
          <c:orientation val="minMax"/>
        </c:scaling>
        <c:delete val="0"/>
        <c:axPos val="r"/>
        <c:majorGridlines>
          <c:spPr>
            <a:ln w="9525" cap="flat" cmpd="sng" algn="ctr">
              <a:solidFill>
                <a:schemeClr val="tx2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661304"/>
        <c:crosses val="autoZero"/>
        <c:crossBetween val="between"/>
      </c:valAx>
      <c:valAx>
        <c:axId val="566663656"/>
        <c:scaling>
          <c:orientation val="minMax"/>
          <c:min val="0"/>
        </c:scaling>
        <c:delete val="0"/>
        <c:axPos val="l"/>
        <c:numFmt formatCode="General" sourceLinked="1"/>
        <c:majorTickMark val="out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664440"/>
        <c:crosses val="max"/>
        <c:crossBetween val="between"/>
      </c:valAx>
      <c:catAx>
        <c:axId val="566664440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extTo"/>
        <c:crossAx val="566663656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8926334192415742"/>
          <c:y val="0.88244484272989299"/>
          <c:w val="0.42147331615168521"/>
          <c:h val="0.1019931608906199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accent3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1400"/>
              <a:t>FD CLOSING TIME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accent3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373304899387577"/>
          <c:y val="0.15972222222222221"/>
          <c:w val="0.82076334208223967"/>
          <c:h val="0.56361642590604877"/>
        </c:manualLayout>
      </c:layout>
      <c:barChart>
        <c:barDir val="col"/>
        <c:grouping val="clustered"/>
        <c:varyColors val="0"/>
        <c:ser>
          <c:idx val="2"/>
          <c:order val="0"/>
          <c:tx>
            <c:strRef>
              <c:f>FD!$A$17</c:f>
              <c:strCache>
                <c:ptCount val="1"/>
                <c:pt idx="0">
                  <c:v>Cases (closed)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6.9449912510936131E-3"/>
                  <c:y val="6.03864734299505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6.9447178477690923E-3"/>
                  <c:y val="4.227053140096612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FD!$B$14:$G$14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FD!$B$17:$G$17</c:f>
              <c:numCache>
                <c:formatCode>0</c:formatCode>
                <c:ptCount val="6"/>
                <c:pt idx="1">
                  <c:v>1147</c:v>
                </c:pt>
                <c:pt idx="2">
                  <c:v>1943</c:v>
                </c:pt>
                <c:pt idx="3">
                  <c:v>2294</c:v>
                </c:pt>
                <c:pt idx="4">
                  <c:v>1811</c:v>
                </c:pt>
                <c:pt idx="5">
                  <c:v>1450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89317248"/>
        <c:axId val="566856280"/>
      </c:barChart>
      <c:lineChart>
        <c:grouping val="standard"/>
        <c:varyColors val="0"/>
        <c:ser>
          <c:idx val="3"/>
          <c:order val="1"/>
          <c:tx>
            <c:strRef>
              <c:f>FD!$A$18</c:f>
              <c:strCache>
                <c:ptCount val="1"/>
                <c:pt idx="0">
                  <c:v>Closing time
(working hours)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6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triangle"/>
            <c:size val="7"/>
            <c:spPr>
              <a:solidFill>
                <a:schemeClr val="accent2">
                  <a:lumMod val="60000"/>
                </a:schemeClr>
              </a:solidFill>
              <a:ln w="9525" cap="flat" cmpd="sng" algn="ctr">
                <a:solidFill>
                  <a:schemeClr val="accent2">
                    <a:lumMod val="60000"/>
                    <a:shade val="95000"/>
                    <a:satMod val="105000"/>
                  </a:schemeClr>
                </a:solidFill>
                <a:prstDash val="sysDot"/>
                <a:round/>
              </a:ln>
              <a:effectLst/>
            </c:spPr>
          </c:marker>
          <c:cat>
            <c:strRef>
              <c:f>FD!$B$14:$G$14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FD!$B$18:$G$18</c:f>
              <c:numCache>
                <c:formatCode>0.0</c:formatCode>
                <c:ptCount val="6"/>
                <c:pt idx="1">
                  <c:v>42.084297380968323</c:v>
                </c:pt>
                <c:pt idx="2">
                  <c:v>33.031447811868524</c:v>
                </c:pt>
                <c:pt idx="3">
                  <c:v>59.090634211896443</c:v>
                </c:pt>
                <c:pt idx="4">
                  <c:v>24.982967228807979</c:v>
                </c:pt>
                <c:pt idx="5">
                  <c:v>29.677954669865219</c:v>
                </c:pt>
              </c:numCache>
            </c:numRef>
          </c:val>
          <c:smooth val="0"/>
        </c:ser>
        <c:ser>
          <c:idx val="0"/>
          <c:order val="2"/>
          <c:tx>
            <c:strRef>
              <c:f>FD!$A$19</c:f>
              <c:strCache>
                <c:ptCount val="1"/>
                <c:pt idx="0">
                  <c:v>Closing time
(natural days)</c:v>
                </c:pt>
              </c:strCache>
            </c:strRef>
          </c:tx>
          <c:spPr>
            <a:ln w="28575" cap="rnd" cmpd="sng" algn="ctr">
              <a:noFill/>
              <a:prstDash val="solid"/>
              <a:round/>
            </a:ln>
            <a:effectLst/>
          </c:spPr>
          <c:marker>
            <c:symbol val="none"/>
          </c:marker>
          <c:cat>
            <c:strRef>
              <c:f>FD!$B$14:$G$14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FD!$B$19:$G$19</c:f>
              <c:numCache>
                <c:formatCode>0</c:formatCode>
                <c:ptCount val="6"/>
                <c:pt idx="1">
                  <c:v>5.0620910830185029</c:v>
                </c:pt>
                <c:pt idx="2">
                  <c:v>5.0427810599779894</c:v>
                </c:pt>
                <c:pt idx="3">
                  <c:v>8.6393220286818924</c:v>
                </c:pt>
                <c:pt idx="4">
                  <c:v>3.9067142858968209</c:v>
                </c:pt>
                <c:pt idx="5">
                  <c:v>4.5409207136016727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857064"/>
        <c:axId val="566856672"/>
      </c:lineChart>
      <c:catAx>
        <c:axId val="389317248"/>
        <c:scaling>
          <c:orientation val="maxMin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856280"/>
        <c:crosses val="autoZero"/>
        <c:auto val="1"/>
        <c:lblAlgn val="ctr"/>
        <c:lblOffset val="100"/>
        <c:noMultiLvlLbl val="0"/>
      </c:catAx>
      <c:valAx>
        <c:axId val="566856280"/>
        <c:scaling>
          <c:orientation val="minMax"/>
          <c:max val="2500"/>
          <c:min val="0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0" sourceLinked="1"/>
        <c:majorTickMark val="none"/>
        <c:minorTickMark val="none"/>
        <c:tickLblPos val="high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389317248"/>
        <c:crosses val="autoZero"/>
        <c:crossBetween val="between"/>
        <c:majorUnit val="500"/>
      </c:valAx>
      <c:valAx>
        <c:axId val="566856672"/>
        <c:scaling>
          <c:orientation val="minMax"/>
          <c:max val="100"/>
          <c:min val="0"/>
        </c:scaling>
        <c:delete val="0"/>
        <c:axPos val="l"/>
        <c:numFmt formatCode="0" sourceLinked="0"/>
        <c:majorTickMark val="none"/>
        <c:minorTickMark val="none"/>
        <c:tickLblPos val="low"/>
        <c:spPr>
          <a:noFill/>
          <a:ln w="317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857064"/>
        <c:crosses val="max"/>
        <c:crossBetween val="between"/>
        <c:majorUnit val="20"/>
      </c:valAx>
      <c:catAx>
        <c:axId val="566857064"/>
        <c:scaling>
          <c:orientation val="maxMin"/>
        </c:scaling>
        <c:delete val="1"/>
        <c:axPos val="t"/>
        <c:numFmt formatCode="General" sourceLinked="1"/>
        <c:majorTickMark val="out"/>
        <c:minorTickMark val="none"/>
        <c:tickLblPos val="nextTo"/>
        <c:crossAx val="566856672"/>
        <c:crosses val="max"/>
        <c:auto val="1"/>
        <c:lblAlgn val="ctr"/>
        <c:lblOffset val="100"/>
        <c:noMultiLvlLbl val="0"/>
      </c:catAx>
      <c:spPr>
        <a:noFill/>
        <a:ln w="3175">
          <a:noFill/>
        </a:ln>
        <a:effectLst/>
      </c:spPr>
    </c:plotArea>
    <c:legend>
      <c:legendPos val="b"/>
      <c:legendEntry>
        <c:idx val="2"/>
        <c:delete val="1"/>
      </c:legendEntry>
      <c:layout>
        <c:manualLayout>
          <c:xMode val="edge"/>
          <c:yMode val="edge"/>
          <c:x val="3.982283464566929E-2"/>
          <c:y val="0.8591549697592149"/>
          <c:w val="0.93640919598352956"/>
          <c:h val="0.1046131461828140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400" b="1" i="0" u="none" strike="noStrike" kern="1200" spc="0" baseline="0">
                <a:solidFill>
                  <a:srgbClr val="595443"/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1400" b="1" i="0" u="none" strike="noStrike" kern="1200" spc="0" baseline="0" dirty="0">
                <a:solidFill>
                  <a:srgbClr val="595443"/>
                </a:solidFill>
                <a:latin typeface="BMW Group Condensed" pitchFamily="34" charset="0"/>
                <a:ea typeface="+mn-ea"/>
                <a:cs typeface="+mn-cs"/>
              </a:rPr>
              <a:t>COUNT OF CASES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0387758821813937"/>
          <c:y val="6.9411366299660479E-2"/>
          <c:w val="0.82069389763779532"/>
          <c:h val="0.73773052492701308"/>
        </c:manualLayout>
      </c:layout>
      <c:barChart>
        <c:barDir val="col"/>
        <c:grouping val="stacked"/>
        <c:varyColors val="0"/>
        <c:ser>
          <c:idx val="4"/>
          <c:order val="0"/>
          <c:tx>
            <c:strRef>
              <c:f>FD!$C$2</c:f>
              <c:strCache>
                <c:ptCount val="1"/>
                <c:pt idx="0">
                  <c:v>RR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FD!$A$3:$A$7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FD!$C$3:$C$7</c:f>
              <c:numCache>
                <c:formatCode>General</c:formatCode>
                <c:ptCount val="5"/>
                <c:pt idx="0">
                  <c:v>161</c:v>
                </c:pt>
                <c:pt idx="1">
                  <c:v>214</c:v>
                </c:pt>
                <c:pt idx="2">
                  <c:v>417</c:v>
                </c:pt>
                <c:pt idx="3">
                  <c:v>334</c:v>
                </c:pt>
                <c:pt idx="4">
                  <c:v>1126</c:v>
                </c:pt>
              </c:numCache>
            </c:numRef>
          </c:val>
        </c:ser>
        <c:ser>
          <c:idx val="0"/>
          <c:order val="1"/>
          <c:tx>
            <c:strRef>
              <c:f>FD!$D$2</c:f>
              <c:strCache>
                <c:ptCount val="1"/>
                <c:pt idx="0">
                  <c:v>TC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FD!$A$3:$A$7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FD!$D$3:$D$7</c:f>
              <c:numCache>
                <c:formatCode>General</c:formatCode>
                <c:ptCount val="5"/>
                <c:pt idx="0">
                  <c:v>96</c:v>
                </c:pt>
                <c:pt idx="1">
                  <c:v>405</c:v>
                </c:pt>
                <c:pt idx="2">
                  <c:v>370</c:v>
                </c:pt>
                <c:pt idx="3">
                  <c:v>16</c:v>
                </c:pt>
                <c:pt idx="4">
                  <c:v>887</c:v>
                </c:pt>
              </c:numCache>
            </c:numRef>
          </c:val>
        </c:ser>
        <c:ser>
          <c:idx val="5"/>
          <c:order val="2"/>
          <c:tx>
            <c:strRef>
              <c:f>FD!$B$2</c:f>
              <c:strCache>
                <c:ptCount val="1"/>
                <c:pt idx="0">
                  <c:v>Info only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FD!$A$3:$A$7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FD!$B$3:$B$7</c:f>
              <c:numCache>
                <c:formatCode>General</c:formatCode>
                <c:ptCount val="5"/>
                <c:pt idx="0">
                  <c:v>18</c:v>
                </c:pt>
                <c:pt idx="1">
                  <c:v>41</c:v>
                </c:pt>
                <c:pt idx="2">
                  <c:v>43</c:v>
                </c:pt>
                <c:pt idx="3">
                  <c:v>6</c:v>
                </c:pt>
                <c:pt idx="4">
                  <c:v>108</c:v>
                </c:pt>
              </c:numCache>
            </c:numRef>
          </c:val>
        </c:ser>
        <c:ser>
          <c:idx val="1"/>
          <c:order val="3"/>
          <c:tx>
            <c:strRef>
              <c:f>FD!$E$2</c:f>
              <c:strCache>
                <c:ptCount val="1"/>
                <c:pt idx="0">
                  <c:v>Urgency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FD!$A$3:$A$7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FD!$E$3:$E$7</c:f>
              <c:numCache>
                <c:formatCode>General</c:formatCode>
                <c:ptCount val="5"/>
                <c:pt idx="0">
                  <c:v>9</c:v>
                </c:pt>
                <c:pt idx="1">
                  <c:v>9</c:v>
                </c:pt>
                <c:pt idx="2">
                  <c:v>22</c:v>
                </c:pt>
                <c:pt idx="3">
                  <c:v>7</c:v>
                </c:pt>
                <c:pt idx="4">
                  <c:v>47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566859808"/>
        <c:axId val="566857848"/>
      </c:barChart>
      <c:lineChart>
        <c:grouping val="standard"/>
        <c:varyColors val="0"/>
        <c:ser>
          <c:idx val="2"/>
          <c:order val="4"/>
          <c:tx>
            <c:strRef>
              <c:f>FD!$F$2</c:f>
              <c:strCache>
                <c:ptCount val="1"/>
                <c:pt idx="0">
                  <c:v> NO. OF CASE</c:v>
                </c:pt>
              </c:strCache>
            </c:strRef>
          </c:tx>
          <c:spPr>
            <a:ln w="28575" cap="rnd" cmpd="sng" algn="ctr">
              <a:noFill/>
              <a:prstDash val="solid"/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3.0092592592592591E-2"/>
                  <c:y val="-1.95003084349966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3.4722222222222224E-2"/>
                  <c:y val="-1.95003084349966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3.0092592592592591E-2"/>
                  <c:y val="-1.95003084349966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3.4722222222222224E-2"/>
                  <c:y val="-6.825107952248811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3.4722222222222224E-2"/>
                  <c:y val="-2.43753855437458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/>
                    </a:solidFill>
                    <a:latin typeface="BMW Group Condensed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FD!$A$3:$A$7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FD!$F$3:$F$7</c:f>
              <c:numCache>
                <c:formatCode>General</c:formatCode>
                <c:ptCount val="5"/>
                <c:pt idx="0">
                  <c:v>284</c:v>
                </c:pt>
                <c:pt idx="1">
                  <c:v>669</c:v>
                </c:pt>
                <c:pt idx="2">
                  <c:v>852</c:v>
                </c:pt>
                <c:pt idx="3">
                  <c:v>363</c:v>
                </c:pt>
                <c:pt idx="4">
                  <c:v>2168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859808"/>
        <c:axId val="566857848"/>
      </c:lineChart>
      <c:lineChart>
        <c:grouping val="standard"/>
        <c:varyColors val="0"/>
        <c:ser>
          <c:idx val="3"/>
          <c:order val="5"/>
          <c:tx>
            <c:strRef>
              <c:f>FD!$G$2</c:f>
              <c:strCache>
                <c:ptCount val="1"/>
                <c:pt idx="0">
                  <c:v>pct("A" Cases)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6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FD!$A$3:$A$7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FD!$G$3:$G$7</c:f>
              <c:numCache>
                <c:formatCode>0%</c:formatCode>
                <c:ptCount val="5"/>
                <c:pt idx="0">
                  <c:v>0.87676056338028174</c:v>
                </c:pt>
                <c:pt idx="1">
                  <c:v>0.8923766816143498</c:v>
                </c:pt>
                <c:pt idx="2">
                  <c:v>0.8779342723004695</c:v>
                </c:pt>
                <c:pt idx="3">
                  <c:v>0.77410468319559234</c:v>
                </c:pt>
                <c:pt idx="4">
                  <c:v>0.86485239852398521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FD!$H$2</c:f>
              <c:strCache>
                <c:ptCount val="1"/>
                <c:pt idx="0">
                  <c:v>pct("B" Cases)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dPt>
            <c:idx val="3"/>
            <c:bubble3D val="0"/>
          </c:dPt>
          <c:cat>
            <c:strRef>
              <c:f>FD!$A$3:$A$7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FD!$H$3:$H$7</c:f>
              <c:numCache>
                <c:formatCode>0%</c:formatCode>
                <c:ptCount val="5"/>
                <c:pt idx="0">
                  <c:v>1.0563380281690141E-2</c:v>
                </c:pt>
                <c:pt idx="1">
                  <c:v>7.4738415545590429E-3</c:v>
                </c:pt>
                <c:pt idx="2">
                  <c:v>1.4084507042253521E-2</c:v>
                </c:pt>
                <c:pt idx="3">
                  <c:v>6.3360881542699726E-2</c:v>
                </c:pt>
                <c:pt idx="4">
                  <c:v>1.9833948339483393E-2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FD!$I$2</c:f>
              <c:strCache>
                <c:ptCount val="1"/>
                <c:pt idx="0">
                  <c:v>pct("C" Cases)</c:v>
                </c:pt>
              </c:strCache>
            </c:strRef>
          </c:tx>
          <c:spPr>
            <a:ln w="28575" cap="rnd" cmpd="sng" algn="ctr">
              <a:solidFill>
                <a:schemeClr val="accent4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cat>
            <c:strRef>
              <c:f>FD!$A$3:$A$7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FD!$I$3:$I$7</c:f>
              <c:numCache>
                <c:formatCode>0%</c:formatCode>
                <c:ptCount val="5"/>
                <c:pt idx="0">
                  <c:v>4.2253521126760563E-2</c:v>
                </c:pt>
                <c:pt idx="1">
                  <c:v>7.4738415545590436E-2</c:v>
                </c:pt>
                <c:pt idx="2">
                  <c:v>2.5821596244131457E-2</c:v>
                </c:pt>
                <c:pt idx="3">
                  <c:v>0.12121212121212122</c:v>
                </c:pt>
                <c:pt idx="4">
                  <c:v>5.9040590405904057E-2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FD!$J$2</c:f>
              <c:strCache>
                <c:ptCount val="1"/>
                <c:pt idx="0">
                  <c:v>pct("Blank" Cases)</c:v>
                </c:pt>
              </c:strCache>
            </c:strRef>
          </c:tx>
          <c:spPr>
            <a:ln w="28575" cap="rnd" cmpd="sng" algn="ctr">
              <a:solidFill>
                <a:schemeClr val="accent6">
                  <a:lumMod val="80000"/>
                  <a:lumOff val="20000"/>
                  <a:shade val="95000"/>
                  <a:satMod val="105000"/>
                </a:schemeClr>
              </a:solidFill>
              <a:prstDash val="sysDot"/>
              <a:round/>
            </a:ln>
            <a:effectLst/>
          </c:spPr>
          <c:marker>
            <c:symbol val="none"/>
          </c:marker>
          <c:dPt>
            <c:idx val="1"/>
            <c:bubble3D val="0"/>
          </c:dPt>
          <c:dPt>
            <c:idx val="3"/>
            <c:bubble3D val="0"/>
          </c:dPt>
          <c:cat>
            <c:strRef>
              <c:f>FD!$A$3:$A$7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FD!$J$3:$J$7</c:f>
              <c:numCache>
                <c:formatCode>0%</c:formatCode>
                <c:ptCount val="5"/>
                <c:pt idx="0">
                  <c:v>7.0422535211267623E-2</c:v>
                </c:pt>
                <c:pt idx="1">
                  <c:v>2.5411061285500747E-2</c:v>
                </c:pt>
                <c:pt idx="2">
                  <c:v>8.2159624413145504E-2</c:v>
                </c:pt>
                <c:pt idx="3">
                  <c:v>4.132231404958675E-2</c:v>
                </c:pt>
                <c:pt idx="4">
                  <c:v>5.6273062730627342E-2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862552"/>
        <c:axId val="566862944"/>
      </c:lineChart>
      <c:catAx>
        <c:axId val="56685980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857848"/>
        <c:crosses val="autoZero"/>
        <c:auto val="1"/>
        <c:lblAlgn val="ctr"/>
        <c:lblOffset val="100"/>
        <c:noMultiLvlLbl val="0"/>
      </c:catAx>
      <c:valAx>
        <c:axId val="566857848"/>
        <c:scaling>
          <c:orientation val="minMax"/>
          <c:max val="25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859808"/>
        <c:crosses val="autoZero"/>
        <c:crossBetween val="between"/>
      </c:valAx>
      <c:valAx>
        <c:axId val="566862944"/>
        <c:scaling>
          <c:orientation val="minMax"/>
          <c:max val="1"/>
        </c:scaling>
        <c:delete val="0"/>
        <c:axPos val="r"/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BMW Group Condensed" pitchFamily="34" charset="0"/>
                <a:ea typeface="+mn-ea"/>
                <a:cs typeface="+mn-cs"/>
              </a:defRPr>
            </a:pPr>
            <a:endParaRPr lang="en-US"/>
          </a:p>
        </c:txPr>
        <c:crossAx val="566862552"/>
        <c:crosses val="max"/>
        <c:crossBetween val="between"/>
      </c:valAx>
      <c:catAx>
        <c:axId val="56686255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crossAx val="56686294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2.7652238727339074E-2"/>
          <c:y val="0.85450536634807583"/>
          <c:w val="0.93726139070948156"/>
          <c:h val="0.1279735537463724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bg1"/>
      </a:solidFill>
      <a:prstDash val="solid"/>
    </a:ln>
    <a:effectLst/>
  </c:spPr>
  <c:txPr>
    <a:bodyPr/>
    <a:lstStyle/>
    <a:p>
      <a:pPr>
        <a:defRPr sz="800">
          <a:latin typeface="BMW Group Condensed" pitchFamily="34" charset="0"/>
        </a:defRPr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MW Group Condensed" pitchFamily="34" charset="0"/>
                <a:ea typeface="+mn-ea"/>
                <a:cs typeface="+mn-cs"/>
              </a:defRPr>
            </a:pPr>
            <a:r>
              <a:rPr lang="en-US" sz="1400" b="1" i="0" baseline="0">
                <a:solidFill>
                  <a:schemeClr val="tx1">
                    <a:lumMod val="65000"/>
                    <a:lumOff val="35000"/>
                  </a:schemeClr>
                </a:solidFill>
                <a:latin typeface="BMW Group Condensed" pitchFamily="34" charset="0"/>
              </a:rPr>
              <a:t>SERVICE TIME RATE : MON~FRI, </a:t>
            </a:r>
            <a:r>
              <a:rPr lang="en-US" sz="1400" b="1" i="0" baseline="0">
                <a:solidFill>
                  <a:schemeClr val="tx1">
                    <a:lumMod val="65000"/>
                    <a:lumOff val="35000"/>
                  </a:schemeClr>
                </a:solidFill>
                <a:latin typeface="BMW Group Condensed" pitchFamily="34" charset="0"/>
                <a:cs typeface="BMW Group" pitchFamily="2" charset="0"/>
              </a:rPr>
              <a:t>8:30~17:30</a:t>
            </a:r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BMW Group Condensed" pitchFamily="34" charset="0"/>
              <a:cs typeface="BMW Group" pitchFamily="2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BMW Group Condensed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6034129868377626E-2"/>
          <c:y val="0.14647773428167099"/>
          <c:w val="0.89684539770813931"/>
          <c:h val="0.63395432704579757"/>
        </c:manualLayout>
      </c:layout>
      <c:lineChart>
        <c:grouping val="standard"/>
        <c:varyColors val="0"/>
        <c:ser>
          <c:idx val="0"/>
          <c:order val="0"/>
          <c:tx>
            <c:strRef>
              <c:f>FD!$A$9</c:f>
              <c:strCache>
                <c:ptCount val="1"/>
                <c:pt idx="0">
                  <c:v>Urgent (&lt;2h)</c:v>
                </c:pt>
              </c:strCache>
            </c:strRef>
          </c:tx>
          <c:spPr>
            <a:ln w="28575" cap="rnd" cmpd="sng" algn="ctr">
              <a:solidFill>
                <a:schemeClr val="accent2"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  <c:marker>
            <c:symbol val="diamond"/>
            <c:size val="5"/>
            <c:spPr>
              <a:solidFill>
                <a:schemeClr val="accent2"/>
              </a:solidFill>
              <a:ln w="9525" cap="flat" cmpd="sng" algn="ctr">
                <a:solidFill>
                  <a:schemeClr val="accent2">
                    <a:shade val="95000"/>
                    <a:satMod val="105000"/>
                  </a:schemeClr>
                </a:solidFill>
                <a:prstDash val="solid"/>
                <a:round/>
              </a:ln>
              <a:effectLst/>
            </c:spPr>
          </c:marker>
          <c:cat>
            <c:strRef>
              <c:f>FD!$B$8:$G$8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FD!$B$9:$G$9</c:f>
              <c:numCache>
                <c:formatCode>0%</c:formatCode>
                <c:ptCount val="6"/>
                <c:pt idx="0">
                  <c:v>0.97872340425531912</c:v>
                </c:pt>
                <c:pt idx="1">
                  <c:v>1</c:v>
                </c:pt>
                <c:pt idx="2">
                  <c:v>0.98039215686274506</c:v>
                </c:pt>
                <c:pt idx="3">
                  <c:v>0.96226415094339623</c:v>
                </c:pt>
                <c:pt idx="4">
                  <c:v>1</c:v>
                </c:pt>
                <c:pt idx="5">
                  <c:v>0.96153846153846156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FD!$A$10</c:f>
              <c:strCache>
                <c:ptCount val="1"/>
                <c:pt idx="0">
                  <c:v>TC (&lt;2h)</c:v>
                </c:pt>
              </c:strCache>
            </c:strRef>
          </c:tx>
          <c:spPr>
            <a:ln w="28575" cap="rnd" cmpd="sng" algn="ctr">
              <a:solidFill>
                <a:schemeClr val="accent4"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  <c:marker>
            <c:symbol val="square"/>
            <c:size val="5"/>
            <c:spPr>
              <a:solidFill>
                <a:schemeClr val="accent4"/>
              </a:solidFill>
              <a:ln w="9525" cap="flat" cmpd="sng" algn="ctr">
                <a:solidFill>
                  <a:schemeClr val="accent4">
                    <a:shade val="95000"/>
                    <a:satMod val="105000"/>
                  </a:schemeClr>
                </a:solidFill>
                <a:prstDash val="solid"/>
                <a:round/>
              </a:ln>
              <a:effectLst/>
            </c:spPr>
          </c:marker>
          <c:cat>
            <c:strRef>
              <c:f>FD!$B$8:$G$8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FD!$B$10:$G$10</c:f>
              <c:numCache>
                <c:formatCode>0%</c:formatCode>
                <c:ptCount val="6"/>
                <c:pt idx="0">
                  <c:v>0.97263681592039797</c:v>
                </c:pt>
                <c:pt idx="1">
                  <c:v>1</c:v>
                </c:pt>
                <c:pt idx="2">
                  <c:v>0.99609375</c:v>
                </c:pt>
                <c:pt idx="3">
                  <c:v>0.98293963254593175</c:v>
                </c:pt>
                <c:pt idx="4">
                  <c:v>0.94822888283378748</c:v>
                </c:pt>
                <c:pt idx="5">
                  <c:v>0.94921875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FD!$A$11</c:f>
              <c:strCache>
                <c:ptCount val="1"/>
                <c:pt idx="0">
                  <c:v>RR (&lt;4h)</c:v>
                </c:pt>
              </c:strCache>
            </c:strRef>
          </c:tx>
          <c:spPr>
            <a:ln w="28575" cap="rnd" cmpd="sng" algn="ctr">
              <a:solidFill>
                <a:schemeClr val="accent6"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  <c:marker>
            <c:symbol val="triangle"/>
            <c:size val="5"/>
            <c:spPr>
              <a:solidFill>
                <a:schemeClr val="accent6"/>
              </a:solidFill>
              <a:ln w="9525" cap="flat" cmpd="sng" algn="ctr">
                <a:solidFill>
                  <a:schemeClr val="accent6">
                    <a:shade val="95000"/>
                    <a:satMod val="105000"/>
                  </a:schemeClr>
                </a:solidFill>
                <a:prstDash val="solid"/>
                <a:round/>
              </a:ln>
              <a:effectLst/>
            </c:spPr>
          </c:marker>
          <c:cat>
            <c:strRef>
              <c:f>FD!$B$8:$G$8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FD!$B$11:$G$11</c:f>
              <c:numCache>
                <c:formatCode>0%</c:formatCode>
                <c:ptCount val="6"/>
                <c:pt idx="0">
                  <c:v>0.99111900532859676</c:v>
                </c:pt>
                <c:pt idx="1">
                  <c:v>1</c:v>
                </c:pt>
                <c:pt idx="2">
                  <c:v>0.93960511033681771</c:v>
                </c:pt>
                <c:pt idx="3">
                  <c:v>0.9812646370023419</c:v>
                </c:pt>
                <c:pt idx="4">
                  <c:v>0.86989795918367352</c:v>
                </c:pt>
                <c:pt idx="5">
                  <c:v>0.93152866242038213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FD!$A$12</c:f>
              <c:strCache>
                <c:ptCount val="1"/>
                <c:pt idx="0">
                  <c:v>RR (&lt;8h)</c:v>
                </c:pt>
              </c:strCache>
            </c:strRef>
          </c:tx>
          <c:spPr>
            <a:ln w="28575" cap="rnd" cmpd="sng" algn="ctr">
              <a:solidFill>
                <a:schemeClr val="accent2">
                  <a:lumMod val="60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  <c:marker>
            <c:symbol val="x"/>
            <c:size val="5"/>
            <c:spPr>
              <a:noFill/>
              <a:ln w="9525" cap="flat" cmpd="sng" algn="ctr">
                <a:solidFill>
                  <a:schemeClr val="accent2">
                    <a:lumMod val="60000"/>
                    <a:shade val="95000"/>
                    <a:satMod val="105000"/>
                  </a:schemeClr>
                </a:solidFill>
                <a:prstDash val="solid"/>
                <a:round/>
              </a:ln>
              <a:effectLst/>
            </c:spPr>
          </c:marker>
          <c:cat>
            <c:strRef>
              <c:f>FD!$B$8:$G$8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FD!$B$12:$G$12</c:f>
              <c:numCache>
                <c:formatCode>0%</c:formatCode>
                <c:ptCount val="6"/>
                <c:pt idx="0">
                  <c:v>0.9991119005328597</c:v>
                </c:pt>
                <c:pt idx="1">
                  <c:v>1</c:v>
                </c:pt>
                <c:pt idx="2">
                  <c:v>0.99883855981416958</c:v>
                </c:pt>
                <c:pt idx="3">
                  <c:v>0.99882903981264637</c:v>
                </c:pt>
                <c:pt idx="4">
                  <c:v>0.99872448979591832</c:v>
                </c:pt>
                <c:pt idx="5">
                  <c:v>0.99363057324840764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FD!$A$13</c:f>
              <c:strCache>
                <c:ptCount val="1"/>
                <c:pt idx="0">
                  <c:v>Target--5%</c:v>
                </c:pt>
              </c:strCache>
            </c:strRef>
          </c:tx>
          <c:spPr>
            <a:ln w="28575" cap="rnd" cmpd="sng" algn="ctr">
              <a:solidFill>
                <a:schemeClr val="accent4">
                  <a:lumMod val="60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  <c:marker>
            <c:symbol val="none"/>
          </c:marker>
          <c:cat>
            <c:strRef>
              <c:f>FD!$B$8:$G$8</c:f>
              <c:strCache>
                <c:ptCount val="6"/>
                <c:pt idx="0">
                  <c:v>CW19</c:v>
                </c:pt>
                <c:pt idx="1">
                  <c:v>CW18</c:v>
                </c:pt>
                <c:pt idx="2">
                  <c:v>CW17</c:v>
                </c:pt>
                <c:pt idx="3">
                  <c:v>CW16</c:v>
                </c:pt>
                <c:pt idx="4">
                  <c:v>CW15</c:v>
                </c:pt>
                <c:pt idx="5">
                  <c:v>CW14</c:v>
                </c:pt>
              </c:strCache>
            </c:strRef>
          </c:cat>
          <c:val>
            <c:numRef>
              <c:f>FD!$B$13:$G$13</c:f>
              <c:numCache>
                <c:formatCode>0%</c:formatCode>
                <c:ptCount val="6"/>
                <c:pt idx="0">
                  <c:v>0.95</c:v>
                </c:pt>
                <c:pt idx="1">
                  <c:v>0.95</c:v>
                </c:pt>
                <c:pt idx="2">
                  <c:v>0.95</c:v>
                </c:pt>
                <c:pt idx="3">
                  <c:v>0.95</c:v>
                </c:pt>
                <c:pt idx="4">
                  <c:v>0.95</c:v>
                </c:pt>
                <c:pt idx="5">
                  <c:v>0.95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858632"/>
        <c:axId val="566860592"/>
      </c:lineChart>
      <c:catAx>
        <c:axId val="566858632"/>
        <c:scaling>
          <c:orientation val="maxMin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tint val="75000"/>
                <a:shade val="95000"/>
                <a:satMod val="10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860592"/>
        <c:crosses val="autoZero"/>
        <c:auto val="1"/>
        <c:lblAlgn val="ctr"/>
        <c:lblOffset val="100"/>
        <c:noMultiLvlLbl val="0"/>
      </c:catAx>
      <c:valAx>
        <c:axId val="566860592"/>
        <c:scaling>
          <c:orientation val="minMax"/>
          <c:max val="1"/>
          <c:min val="0.60000000000000009"/>
        </c:scaling>
        <c:delete val="0"/>
        <c:axPos val="r"/>
        <c:majorGridlines>
          <c:spPr>
            <a:ln w="9525" cap="flat" cmpd="sng" algn="ctr">
              <a:solidFill>
                <a:schemeClr val="tx1">
                  <a:tint val="75000"/>
                  <a:shade val="95000"/>
                  <a:satMod val="105000"/>
                </a:schemeClr>
              </a:solidFill>
              <a:prstDash val="solid"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858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4.2640811191433224E-2"/>
          <c:y val="0.88278448171677382"/>
          <c:w val="0.93297115392320551"/>
          <c:h val="8.870439389353075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800"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+mn-cs"/>
              </a:defRPr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Email Response Time </a:t>
            </a:r>
            <a:r>
              <a:rPr 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≤ </a:t>
            </a: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rPr>
              <a:t>30 mins (8:30 to 17:30) </a:t>
            </a:r>
          </a:p>
        </c:rich>
      </c:tx>
      <c:layout>
        <c:manualLayout>
          <c:xMode val="edge"/>
          <c:yMode val="edge"/>
          <c:x val="0.17033296558691"/>
          <c:y val="1.0142060722993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9774256789329908E-2"/>
          <c:y val="0.16551589792428734"/>
          <c:w val="0.84329219973449576"/>
          <c:h val="0.607538867682657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'Report Chart'!$B$23</c:f>
              <c:strCache>
                <c:ptCount val="1"/>
                <c:pt idx="0">
                  <c:v>Email Volume (match target)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1.6179951638506755E-3"/>
                  <c:y val="2.278263771696038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"/>
                  <c:y val="2.326091252039641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"/>
                  <c:y val="1.121118031937585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"/>
                  <c:y val="2.0236609876479423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1.6179951638507942E-3"/>
                  <c:y val="8.0887789748999989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BMW Group Condensed" panose="020B0606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'Report Chart'!$A$24:$A$28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'Report Chart'!$B$24:$B$28</c:f>
              <c:numCache>
                <c:formatCode>General</c:formatCode>
                <c:ptCount val="5"/>
                <c:pt idx="0">
                  <c:v>6</c:v>
                </c:pt>
                <c:pt idx="1">
                  <c:v>15</c:v>
                </c:pt>
                <c:pt idx="2">
                  <c:v>20</c:v>
                </c:pt>
                <c:pt idx="3">
                  <c:v>5</c:v>
                </c:pt>
                <c:pt idx="4">
                  <c:v>46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66863336"/>
        <c:axId val="566859024"/>
      </c:barChart>
      <c:lineChart>
        <c:grouping val="standard"/>
        <c:varyColors val="0"/>
        <c:ser>
          <c:idx val="1"/>
          <c:order val="1"/>
          <c:tx>
            <c:strRef>
              <c:f>'Report Chart'!$C$23</c:f>
              <c:strCache>
                <c:ptCount val="1"/>
                <c:pt idx="0">
                  <c:v>Percentage of Total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triang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-1.8890157238553699E-2"/>
                  <c:y val="-3.945941681195282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3.6688104040911128E-2"/>
                  <c:y val="-4.832670148879614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3.094804324506141E-2"/>
                  <c:y val="-3.5025949026379122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BMW Group Condensed" panose="020B0606020202020204" pitchFamily="34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0570375145555867E-2"/>
                      <c:h val="7.4485191285483962E-2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-2.6980133057807137E-2"/>
                  <c:y val="3.59125029412154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BMW Group Condensed" panose="020B0606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'Report Chart'!$A$24:$A$28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'Report Chart'!$C$24:$C$28</c:f>
              <c:numCache>
                <c:formatCode>0%</c:formatCode>
                <c:ptCount val="5"/>
                <c:pt idx="0">
                  <c:v>0.33333333333333331</c:v>
                </c:pt>
                <c:pt idx="1">
                  <c:v>0.5</c:v>
                </c:pt>
                <c:pt idx="2">
                  <c:v>0.4</c:v>
                </c:pt>
                <c:pt idx="3">
                  <c:v>0.83333333333333337</c:v>
                </c:pt>
                <c:pt idx="4">
                  <c:v>0.44230769230769229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860984"/>
        <c:axId val="566859416"/>
      </c:lineChart>
      <c:catAx>
        <c:axId val="566863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rgbClr val="868686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BMW Group Condensed" panose="020B0606020202020204" pitchFamily="34" charset="0"/>
                <a:ea typeface="+mn-ea"/>
                <a:cs typeface="+mn-cs"/>
              </a:defRPr>
            </a:pPr>
            <a:endParaRPr lang="en-US"/>
          </a:p>
        </c:txPr>
        <c:crossAx val="566859024"/>
        <c:crosses val="autoZero"/>
        <c:auto val="1"/>
        <c:lblAlgn val="ctr"/>
        <c:lblOffset val="100"/>
        <c:noMultiLvlLbl val="0"/>
      </c:catAx>
      <c:valAx>
        <c:axId val="566859024"/>
        <c:scaling>
          <c:orientation val="minMax"/>
          <c:max val="80"/>
        </c:scaling>
        <c:delete val="0"/>
        <c:axPos val="l"/>
        <c:majorGridlines>
          <c:spPr>
            <a:ln w="9525" cap="flat" cmpd="sng" algn="ctr">
              <a:solidFill>
                <a:srgbClr val="868686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BMW Group Condensed" panose="020B0606020202020204" pitchFamily="34" charset="0"/>
                <a:ea typeface="+mn-ea"/>
                <a:cs typeface="+mn-cs"/>
              </a:defRPr>
            </a:pPr>
            <a:endParaRPr lang="en-US"/>
          </a:p>
        </c:txPr>
        <c:crossAx val="566863336"/>
        <c:crosses val="autoZero"/>
        <c:crossBetween val="between"/>
        <c:majorUnit val="16"/>
      </c:valAx>
      <c:valAx>
        <c:axId val="566859416"/>
        <c:scaling>
          <c:orientation val="minMax"/>
          <c:max val="1"/>
        </c:scaling>
        <c:delete val="0"/>
        <c:axPos val="r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BMW Group Condensed" panose="020B0606020202020204" pitchFamily="34" charset="0"/>
                <a:ea typeface="+mn-ea"/>
                <a:cs typeface="+mn-cs"/>
              </a:defRPr>
            </a:pPr>
            <a:endParaRPr lang="en-US"/>
          </a:p>
        </c:txPr>
        <c:crossAx val="566860984"/>
        <c:crosses val="max"/>
        <c:crossBetween val="between"/>
        <c:majorUnit val="0.25"/>
      </c:valAx>
      <c:catAx>
        <c:axId val="56686098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6685941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BMW Group Condensed" panose="020B0606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BMW Group Condensed" panose="020B0606020202020204" pitchFamily="34" charset="0"/>
        </a:defRPr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>
                <a:solidFill>
                  <a:schemeClr val="tx1">
                    <a:lumMod val="65000"/>
                    <a:lumOff val="35000"/>
                  </a:schemeClr>
                </a:solidFill>
              </a:rPr>
              <a:t>Escalation Email Status (8:30 to 17:30)</a:t>
            </a:r>
          </a:p>
        </c:rich>
      </c:tx>
      <c:layout>
        <c:manualLayout>
          <c:xMode val="edge"/>
          <c:yMode val="edge"/>
          <c:x val="0.15551077658037998"/>
          <c:y val="1.647879723022428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9861048512261181E-2"/>
          <c:y val="0.20550199522188303"/>
          <c:w val="0.61528076218955974"/>
          <c:h val="0.6692032782830025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'Report Chart'!$B$1</c:f>
              <c:strCache>
                <c:ptCount val="1"/>
                <c:pt idx="0">
                  <c:v>Email Volume Workday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2.162809145823909E-17"/>
                  <c:y val="1.7642144641109497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2.3594554153960599E-3"/>
                  <c:y val="8.378065795669306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1.1797277076979866E-3"/>
                  <c:y val="0.1477275735541421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1.1797277076981162E-3"/>
                  <c:y val="4.094164925322935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8.6512365832956361E-17"/>
                  <c:y val="0.13380680523639968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'Report Chart'!$A$2:$A$6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'Report Chart'!$B$2:$B$6</c:f>
              <c:numCache>
                <c:formatCode>0</c:formatCode>
                <c:ptCount val="5"/>
                <c:pt idx="0">
                  <c:v>16</c:v>
                </c:pt>
                <c:pt idx="1">
                  <c:v>28</c:v>
                </c:pt>
                <c:pt idx="2">
                  <c:v>44</c:v>
                </c:pt>
                <c:pt idx="3">
                  <c:v>6</c:v>
                </c:pt>
                <c:pt idx="4">
                  <c:v>94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66863728"/>
        <c:axId val="566861768"/>
      </c:barChart>
      <c:lineChart>
        <c:grouping val="standard"/>
        <c:varyColors val="0"/>
        <c:ser>
          <c:idx val="1"/>
          <c:order val="1"/>
          <c:tx>
            <c:strRef>
              <c:f>'Report Chart'!$D$1</c:f>
              <c:strCache>
                <c:ptCount val="1"/>
                <c:pt idx="0">
                  <c:v>Response Time Workday (min)</c:v>
                </c:pt>
              </c:strCache>
            </c:strRef>
          </c:tx>
          <c:spPr>
            <a:ln w="28575" cap="rnd">
              <a:solidFill>
                <a:schemeClr val="accent2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2.3116810878315651E-2"/>
                  <c:y val="-6.007581626165511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1.9577627755221549E-2"/>
                  <c:y val="-8.763353014314831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1.5982337897052775E-2"/>
                  <c:y val="-6.00758162616550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1.4914730767558714E-2"/>
                  <c:y val="5.566658204061616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'Report Chart'!$A$2:$A$6</c:f>
              <c:strCache>
                <c:ptCount val="5"/>
                <c:pt idx="0">
                  <c:v>PT</c:v>
                </c:pt>
                <c:pt idx="1">
                  <c:v>DT</c:v>
                </c:pt>
                <c:pt idx="2">
                  <c:v>EE</c:v>
                </c:pt>
                <c:pt idx="3">
                  <c:v>TT</c:v>
                </c:pt>
                <c:pt idx="4">
                  <c:v>Total</c:v>
                </c:pt>
              </c:strCache>
            </c:strRef>
          </c:cat>
          <c:val>
            <c:numRef>
              <c:f>'Report Chart'!$D$2:$D$6</c:f>
              <c:numCache>
                <c:formatCode>0</c:formatCode>
                <c:ptCount val="5"/>
                <c:pt idx="0">
                  <c:v>112.64285714285714</c:v>
                </c:pt>
                <c:pt idx="1">
                  <c:v>30.16</c:v>
                </c:pt>
                <c:pt idx="2">
                  <c:v>58.365853658536587</c:v>
                </c:pt>
                <c:pt idx="3">
                  <c:v>14.5</c:v>
                </c:pt>
                <c:pt idx="4">
                  <c:v>44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237592"/>
        <c:axId val="566862160"/>
      </c:lineChart>
      <c:catAx>
        <c:axId val="566863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6861768"/>
        <c:crosses val="autoZero"/>
        <c:auto val="1"/>
        <c:lblAlgn val="ctr"/>
        <c:lblOffset val="100"/>
        <c:noMultiLvlLbl val="0"/>
      </c:catAx>
      <c:valAx>
        <c:axId val="566861768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rgbClr val="868686"/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863728"/>
        <c:crosses val="autoZero"/>
        <c:crossBetween val="between"/>
        <c:majorUnit val="70"/>
      </c:valAx>
      <c:valAx>
        <c:axId val="566862160"/>
        <c:scaling>
          <c:orientation val="minMax"/>
          <c:max val="140"/>
          <c:min val="0"/>
        </c:scaling>
        <c:delete val="0"/>
        <c:axPos val="r"/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6237592"/>
        <c:crosses val="max"/>
        <c:crossBetween val="between"/>
        <c:majorUnit val="70"/>
      </c:valAx>
      <c:catAx>
        <c:axId val="566237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686216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985608994021103"/>
          <c:y val="0.4546506354548433"/>
          <c:w val="0.26412865856143769"/>
          <c:h val="0.2264667732178002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7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8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9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2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3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4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5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3DC7E-545F-4537-850F-CC5C2B410559}" type="datetimeFigureOut">
              <a:rPr lang="de-DE" smtClean="0"/>
              <a:pPr/>
              <a:t>14.05.2019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indent="-1800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</a:pPr>
            <a:r>
              <a:rPr lang="de-DE" dirty="0"/>
              <a:t>Textmasterformat bearbeiten</a:t>
            </a:r>
          </a:p>
          <a:p>
            <a:pPr marL="360000" lvl="1" indent="-1800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</a:pPr>
            <a:r>
              <a:rPr lang="de-DE" dirty="0"/>
              <a:t>Zweite Ebene</a:t>
            </a:r>
          </a:p>
          <a:p>
            <a:pPr marL="540000" lvl="2" indent="-1800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</a:pPr>
            <a:r>
              <a:rPr lang="de-DE" dirty="0"/>
              <a:t>Dritte Ebene</a:t>
            </a:r>
          </a:p>
          <a:p>
            <a:pPr marL="720000" lvl="3" indent="-1800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</a:pPr>
            <a:r>
              <a:rPr lang="de-DE" dirty="0"/>
              <a:t>Vierte Ebene</a:t>
            </a:r>
          </a:p>
          <a:p>
            <a:pPr marL="900000" lvl="4" indent="-1800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</a:pPr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A725A-9256-4EC5-8CDB-4CC5D97770DD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0249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de-DE" sz="1800" kern="1200" dirty="0" smtClean="0">
        <a:solidFill>
          <a:srgbClr val="343434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de-DE" sz="1800" kern="1200" dirty="0" smtClean="0">
        <a:solidFill>
          <a:srgbClr val="343434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de-DE" sz="1600" kern="1200" dirty="0" smtClean="0">
        <a:solidFill>
          <a:srgbClr val="343434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de-DE" sz="1600" kern="1200" dirty="0" smtClean="0">
        <a:solidFill>
          <a:srgbClr val="343434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de-DE" sz="1600" kern="1200" dirty="0">
        <a:solidFill>
          <a:srgbClr val="343434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0491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4030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6169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690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7A725A-9256-4EC5-8CDB-4CC5D97770DD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6566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6"/>
          <p:cNvSpPr>
            <a:spLocks noGrp="1"/>
          </p:cNvSpPr>
          <p:nvPr>
            <p:ph type="pic" sz="quarter" idx="19"/>
          </p:nvPr>
        </p:nvSpPr>
        <p:spPr>
          <a:xfrm>
            <a:off x="-5080" y="-6668"/>
            <a:ext cx="12197080" cy="6870440"/>
          </a:xfrm>
          <a:custGeom>
            <a:avLst/>
            <a:gdLst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5242841 w 9144000"/>
              <a:gd name="connsiteY5" fmla="*/ 6246576 h 6849836"/>
              <a:gd name="connsiteX6" fmla="*/ 0 w 9144000"/>
              <a:gd name="connsiteY6" fmla="*/ 5159495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5242841 w 9144000"/>
              <a:gd name="connsiteY5" fmla="*/ 6246576 h 6849836"/>
              <a:gd name="connsiteX6" fmla="*/ 190500 w 9144000"/>
              <a:gd name="connsiteY6" fmla="*/ 4493539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5242841 w 9144000"/>
              <a:gd name="connsiteY5" fmla="*/ 6246576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6023891 w 9144000"/>
              <a:gd name="connsiteY5" fmla="*/ 5628188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6071516 w 9144000"/>
              <a:gd name="connsiteY5" fmla="*/ 5818461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6319166 w 9144000"/>
              <a:gd name="connsiteY5" fmla="*/ 5847002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6300116 w 9144000"/>
              <a:gd name="connsiteY5" fmla="*/ 5942139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6022210 w 9144000"/>
              <a:gd name="connsiteY5" fmla="*/ 5928708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894012 w 9144000"/>
              <a:gd name="connsiteY3" fmla="*/ 6818497 h 6849836"/>
              <a:gd name="connsiteX4" fmla="*/ 3500070 w 9144000"/>
              <a:gd name="connsiteY4" fmla="*/ 6849836 h 6849836"/>
              <a:gd name="connsiteX5" fmla="*/ 6022210 w 9144000"/>
              <a:gd name="connsiteY5" fmla="*/ 5928708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18497"/>
              <a:gd name="connsiteX1" fmla="*/ 9144000 w 9144000"/>
              <a:gd name="connsiteY1" fmla="*/ 0 h 6818497"/>
              <a:gd name="connsiteX2" fmla="*/ 9144000 w 9144000"/>
              <a:gd name="connsiteY2" fmla="*/ 4928377 h 6818497"/>
              <a:gd name="connsiteX3" fmla="*/ 3894012 w 9144000"/>
              <a:gd name="connsiteY3" fmla="*/ 6818497 h 6818497"/>
              <a:gd name="connsiteX4" fmla="*/ 3701776 w 9144000"/>
              <a:gd name="connsiteY4" fmla="*/ 6702094 h 6818497"/>
              <a:gd name="connsiteX5" fmla="*/ 6022210 w 9144000"/>
              <a:gd name="connsiteY5" fmla="*/ 5928708 h 6818497"/>
              <a:gd name="connsiteX6" fmla="*/ 9525 w 9144000"/>
              <a:gd name="connsiteY6" fmla="*/ 4769436 h 6818497"/>
              <a:gd name="connsiteX7" fmla="*/ 0 w 9144000"/>
              <a:gd name="connsiteY7" fmla="*/ 0 h 6818497"/>
              <a:gd name="connsiteX0" fmla="*/ 0 w 9144000"/>
              <a:gd name="connsiteY0" fmla="*/ 0 h 6818498"/>
              <a:gd name="connsiteX1" fmla="*/ 9144000 w 9144000"/>
              <a:gd name="connsiteY1" fmla="*/ 0 h 6818498"/>
              <a:gd name="connsiteX2" fmla="*/ 9144000 w 9144000"/>
              <a:gd name="connsiteY2" fmla="*/ 4928377 h 6818498"/>
              <a:gd name="connsiteX3" fmla="*/ 3894012 w 9144000"/>
              <a:gd name="connsiteY3" fmla="*/ 6818497 h 6818498"/>
              <a:gd name="connsiteX4" fmla="*/ 3688329 w 9144000"/>
              <a:gd name="connsiteY4" fmla="*/ 6818498 h 6818498"/>
              <a:gd name="connsiteX5" fmla="*/ 6022210 w 9144000"/>
              <a:gd name="connsiteY5" fmla="*/ 5928708 h 6818498"/>
              <a:gd name="connsiteX6" fmla="*/ 9525 w 9144000"/>
              <a:gd name="connsiteY6" fmla="*/ 4769436 h 6818498"/>
              <a:gd name="connsiteX7" fmla="*/ 0 w 9144000"/>
              <a:gd name="connsiteY7" fmla="*/ 0 h 6818498"/>
              <a:gd name="connsiteX0" fmla="*/ 0 w 9144000"/>
              <a:gd name="connsiteY0" fmla="*/ 0 h 6818498"/>
              <a:gd name="connsiteX1" fmla="*/ 9144000 w 9144000"/>
              <a:gd name="connsiteY1" fmla="*/ 0 h 6818498"/>
              <a:gd name="connsiteX2" fmla="*/ 9144000 w 9144000"/>
              <a:gd name="connsiteY2" fmla="*/ 4842754 h 6818498"/>
              <a:gd name="connsiteX3" fmla="*/ 3894012 w 9144000"/>
              <a:gd name="connsiteY3" fmla="*/ 6818497 h 6818498"/>
              <a:gd name="connsiteX4" fmla="*/ 3688329 w 9144000"/>
              <a:gd name="connsiteY4" fmla="*/ 6818498 h 6818498"/>
              <a:gd name="connsiteX5" fmla="*/ 6022210 w 9144000"/>
              <a:gd name="connsiteY5" fmla="*/ 5928708 h 6818498"/>
              <a:gd name="connsiteX6" fmla="*/ 9525 w 9144000"/>
              <a:gd name="connsiteY6" fmla="*/ 4769436 h 6818498"/>
              <a:gd name="connsiteX7" fmla="*/ 0 w 9144000"/>
              <a:gd name="connsiteY7" fmla="*/ 0 h 6818498"/>
              <a:gd name="connsiteX0" fmla="*/ 0 w 9144000"/>
              <a:gd name="connsiteY0" fmla="*/ 0 h 6847039"/>
              <a:gd name="connsiteX1" fmla="*/ 9144000 w 9144000"/>
              <a:gd name="connsiteY1" fmla="*/ 28541 h 6847039"/>
              <a:gd name="connsiteX2" fmla="*/ 9144000 w 9144000"/>
              <a:gd name="connsiteY2" fmla="*/ 4871295 h 6847039"/>
              <a:gd name="connsiteX3" fmla="*/ 3894012 w 9144000"/>
              <a:gd name="connsiteY3" fmla="*/ 6847038 h 6847039"/>
              <a:gd name="connsiteX4" fmla="*/ 3688329 w 9144000"/>
              <a:gd name="connsiteY4" fmla="*/ 6847039 h 6847039"/>
              <a:gd name="connsiteX5" fmla="*/ 6022210 w 9144000"/>
              <a:gd name="connsiteY5" fmla="*/ 5957249 h 6847039"/>
              <a:gd name="connsiteX6" fmla="*/ 9525 w 9144000"/>
              <a:gd name="connsiteY6" fmla="*/ 4797977 h 6847039"/>
              <a:gd name="connsiteX7" fmla="*/ 0 w 9144000"/>
              <a:gd name="connsiteY7" fmla="*/ 0 h 6847039"/>
              <a:gd name="connsiteX0" fmla="*/ 0 w 9144000"/>
              <a:gd name="connsiteY0" fmla="*/ 9514 h 6856553"/>
              <a:gd name="connsiteX1" fmla="*/ 9134475 w 9144000"/>
              <a:gd name="connsiteY1" fmla="*/ 0 h 6856553"/>
              <a:gd name="connsiteX2" fmla="*/ 9144000 w 9144000"/>
              <a:gd name="connsiteY2" fmla="*/ 4880809 h 6856553"/>
              <a:gd name="connsiteX3" fmla="*/ 3894012 w 9144000"/>
              <a:gd name="connsiteY3" fmla="*/ 6856552 h 6856553"/>
              <a:gd name="connsiteX4" fmla="*/ 3688329 w 9144000"/>
              <a:gd name="connsiteY4" fmla="*/ 6856553 h 6856553"/>
              <a:gd name="connsiteX5" fmla="*/ 6022210 w 9144000"/>
              <a:gd name="connsiteY5" fmla="*/ 5966763 h 6856553"/>
              <a:gd name="connsiteX6" fmla="*/ 9525 w 9144000"/>
              <a:gd name="connsiteY6" fmla="*/ 4807491 h 6856553"/>
              <a:gd name="connsiteX7" fmla="*/ 0 w 9144000"/>
              <a:gd name="connsiteY7" fmla="*/ 9514 h 6856553"/>
              <a:gd name="connsiteX0" fmla="*/ 3810 w 9147810"/>
              <a:gd name="connsiteY0" fmla="*/ 9514 h 6856553"/>
              <a:gd name="connsiteX1" fmla="*/ 9138285 w 9147810"/>
              <a:gd name="connsiteY1" fmla="*/ 0 h 6856553"/>
              <a:gd name="connsiteX2" fmla="*/ 9147810 w 9147810"/>
              <a:gd name="connsiteY2" fmla="*/ 4880809 h 6856553"/>
              <a:gd name="connsiteX3" fmla="*/ 3897822 w 9147810"/>
              <a:gd name="connsiteY3" fmla="*/ 6856552 h 6856553"/>
              <a:gd name="connsiteX4" fmla="*/ 3692139 w 9147810"/>
              <a:gd name="connsiteY4" fmla="*/ 6856553 h 6856553"/>
              <a:gd name="connsiteX5" fmla="*/ 6026020 w 9147810"/>
              <a:gd name="connsiteY5" fmla="*/ 5966763 h 6856553"/>
              <a:gd name="connsiteX6" fmla="*/ 0 w 9147810"/>
              <a:gd name="connsiteY6" fmla="*/ 4807491 h 6856553"/>
              <a:gd name="connsiteX7" fmla="*/ 3810 w 9147810"/>
              <a:gd name="connsiteY7" fmla="*/ 9514 h 6856553"/>
              <a:gd name="connsiteX0" fmla="*/ 3810 w 9147810"/>
              <a:gd name="connsiteY0" fmla="*/ 11417 h 6858456"/>
              <a:gd name="connsiteX1" fmla="*/ 9145905 w 9147810"/>
              <a:gd name="connsiteY1" fmla="*/ 0 h 6858456"/>
              <a:gd name="connsiteX2" fmla="*/ 9147810 w 9147810"/>
              <a:gd name="connsiteY2" fmla="*/ 4882712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6026020 w 9147810"/>
              <a:gd name="connsiteY5" fmla="*/ 5968666 h 6858456"/>
              <a:gd name="connsiteX6" fmla="*/ 0 w 9147810"/>
              <a:gd name="connsiteY6" fmla="*/ 4809394 h 6858456"/>
              <a:gd name="connsiteX7" fmla="*/ 3810 w 9147810"/>
              <a:gd name="connsiteY7" fmla="*/ 11417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882712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6026020 w 9147810"/>
              <a:gd name="connsiteY5" fmla="*/ 5968666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882712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4806088 w 9147810"/>
              <a:gd name="connsiteY5" fmla="*/ 6240903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5190077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4806088 w 9147810"/>
              <a:gd name="connsiteY5" fmla="*/ 6240903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5190077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5083046 w 9147810"/>
              <a:gd name="connsiteY5" fmla="*/ 6381413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5190077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615799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615799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976248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615799 h 6858456"/>
              <a:gd name="connsiteX3" fmla="*/ 4726497 w 9147810"/>
              <a:gd name="connsiteY3" fmla="*/ 6848941 h 6858456"/>
              <a:gd name="connsiteX4" fmla="*/ 3692139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976248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615799 h 6858456"/>
              <a:gd name="connsiteX3" fmla="*/ 4726497 w 9147810"/>
              <a:gd name="connsiteY3" fmla="*/ 6848941 h 6858456"/>
              <a:gd name="connsiteX4" fmla="*/ 4099333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976248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615799 h 6858456"/>
              <a:gd name="connsiteX3" fmla="*/ 4726497 w 9147810"/>
              <a:gd name="connsiteY3" fmla="*/ 6848941 h 6858456"/>
              <a:gd name="connsiteX4" fmla="*/ 4120115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976248 h 6858456"/>
              <a:gd name="connsiteX7" fmla="*/ 3810 w 9147810"/>
              <a:gd name="connsiteY7" fmla="*/ 3806 h 6858456"/>
              <a:gd name="connsiteX0" fmla="*/ 3810 w 9147810"/>
              <a:gd name="connsiteY0" fmla="*/ 3806 h 6862780"/>
              <a:gd name="connsiteX1" fmla="*/ 9145905 w 9147810"/>
              <a:gd name="connsiteY1" fmla="*/ 0 h 6862780"/>
              <a:gd name="connsiteX2" fmla="*/ 9147810 w 9147810"/>
              <a:gd name="connsiteY2" fmla="*/ 4615799 h 6862780"/>
              <a:gd name="connsiteX3" fmla="*/ 4300470 w 9147810"/>
              <a:gd name="connsiteY3" fmla="*/ 6862780 h 6862780"/>
              <a:gd name="connsiteX4" fmla="*/ 4120115 w 9147810"/>
              <a:gd name="connsiteY4" fmla="*/ 6858456 h 6862780"/>
              <a:gd name="connsiteX5" fmla="*/ 5096494 w 9147810"/>
              <a:gd name="connsiteY5" fmla="*/ 6381414 h 6862780"/>
              <a:gd name="connsiteX6" fmla="*/ 0 w 9147810"/>
              <a:gd name="connsiteY6" fmla="*/ 4976248 h 6862780"/>
              <a:gd name="connsiteX7" fmla="*/ 3810 w 9147810"/>
              <a:gd name="connsiteY7" fmla="*/ 3806 h 6862780"/>
              <a:gd name="connsiteX0" fmla="*/ 3810 w 9147810"/>
              <a:gd name="connsiteY0" fmla="*/ 3806 h 6862780"/>
              <a:gd name="connsiteX1" fmla="*/ 9145905 w 9147810"/>
              <a:gd name="connsiteY1" fmla="*/ 0 h 6862780"/>
              <a:gd name="connsiteX2" fmla="*/ 9147810 w 9147810"/>
              <a:gd name="connsiteY2" fmla="*/ 4615799 h 6862780"/>
              <a:gd name="connsiteX3" fmla="*/ 4300470 w 9147810"/>
              <a:gd name="connsiteY3" fmla="*/ 6862780 h 6862780"/>
              <a:gd name="connsiteX4" fmla="*/ 4120115 w 9147810"/>
              <a:gd name="connsiteY4" fmla="*/ 6862262 h 6862780"/>
              <a:gd name="connsiteX5" fmla="*/ 5096494 w 9147810"/>
              <a:gd name="connsiteY5" fmla="*/ 6381414 h 6862780"/>
              <a:gd name="connsiteX6" fmla="*/ 0 w 9147810"/>
              <a:gd name="connsiteY6" fmla="*/ 4976248 h 6862780"/>
              <a:gd name="connsiteX7" fmla="*/ 3810 w 9147810"/>
              <a:gd name="connsiteY7" fmla="*/ 3806 h 6862780"/>
              <a:gd name="connsiteX0" fmla="*/ 3810 w 9147810"/>
              <a:gd name="connsiteY0" fmla="*/ 3806 h 6862262"/>
              <a:gd name="connsiteX1" fmla="*/ 9145905 w 9147810"/>
              <a:gd name="connsiteY1" fmla="*/ 0 h 6862262"/>
              <a:gd name="connsiteX2" fmla="*/ 9147810 w 9147810"/>
              <a:gd name="connsiteY2" fmla="*/ 4615799 h 6862262"/>
              <a:gd name="connsiteX3" fmla="*/ 4300470 w 9147810"/>
              <a:gd name="connsiteY3" fmla="*/ 6858975 h 6862262"/>
              <a:gd name="connsiteX4" fmla="*/ 4120115 w 9147810"/>
              <a:gd name="connsiteY4" fmla="*/ 6862262 h 6862262"/>
              <a:gd name="connsiteX5" fmla="*/ 5096494 w 9147810"/>
              <a:gd name="connsiteY5" fmla="*/ 6381414 h 6862262"/>
              <a:gd name="connsiteX6" fmla="*/ 0 w 9147810"/>
              <a:gd name="connsiteY6" fmla="*/ 4976248 h 6862262"/>
              <a:gd name="connsiteX7" fmla="*/ 3810 w 9147810"/>
              <a:gd name="connsiteY7" fmla="*/ 3806 h 6862262"/>
              <a:gd name="connsiteX0" fmla="*/ 3810 w 9147810"/>
              <a:gd name="connsiteY0" fmla="*/ 3806 h 6862262"/>
              <a:gd name="connsiteX1" fmla="*/ 9145905 w 9147810"/>
              <a:gd name="connsiteY1" fmla="*/ 0 h 6862262"/>
              <a:gd name="connsiteX2" fmla="*/ 9147810 w 9147810"/>
              <a:gd name="connsiteY2" fmla="*/ 4615799 h 6862262"/>
              <a:gd name="connsiteX3" fmla="*/ 4300470 w 9147810"/>
              <a:gd name="connsiteY3" fmla="*/ 6858975 h 6862262"/>
              <a:gd name="connsiteX4" fmla="*/ 4120115 w 9147810"/>
              <a:gd name="connsiteY4" fmla="*/ 6862262 h 6862262"/>
              <a:gd name="connsiteX5" fmla="*/ 5096494 w 9147810"/>
              <a:gd name="connsiteY5" fmla="*/ 6381414 h 6862262"/>
              <a:gd name="connsiteX6" fmla="*/ 0 w 9147810"/>
              <a:gd name="connsiteY6" fmla="*/ 4976248 h 6862262"/>
              <a:gd name="connsiteX7" fmla="*/ 3810 w 9147810"/>
              <a:gd name="connsiteY7" fmla="*/ 3806 h 6862262"/>
              <a:gd name="connsiteX0" fmla="*/ 3810 w 9147810"/>
              <a:gd name="connsiteY0" fmla="*/ 3806 h 6862262"/>
              <a:gd name="connsiteX1" fmla="*/ 9145905 w 9147810"/>
              <a:gd name="connsiteY1" fmla="*/ 0 h 6862262"/>
              <a:gd name="connsiteX2" fmla="*/ 9147810 w 9147810"/>
              <a:gd name="connsiteY2" fmla="*/ 4615799 h 6862262"/>
              <a:gd name="connsiteX3" fmla="*/ 4300470 w 9147810"/>
              <a:gd name="connsiteY3" fmla="*/ 6858975 h 6862262"/>
              <a:gd name="connsiteX4" fmla="*/ 4120115 w 9147810"/>
              <a:gd name="connsiteY4" fmla="*/ 6862262 h 6862262"/>
              <a:gd name="connsiteX5" fmla="*/ 5096494 w 9147810"/>
              <a:gd name="connsiteY5" fmla="*/ 6381414 h 6862262"/>
              <a:gd name="connsiteX6" fmla="*/ 0 w 9147810"/>
              <a:gd name="connsiteY6" fmla="*/ 4976248 h 6862262"/>
              <a:gd name="connsiteX7" fmla="*/ 3810 w 9147810"/>
              <a:gd name="connsiteY7" fmla="*/ 3806 h 6862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7810" h="6862262">
                <a:moveTo>
                  <a:pt x="3810" y="3806"/>
                </a:moveTo>
                <a:lnTo>
                  <a:pt x="9145905" y="0"/>
                </a:lnTo>
                <a:lnTo>
                  <a:pt x="9147810" y="4615799"/>
                </a:lnTo>
                <a:lnTo>
                  <a:pt x="4300470" y="6858975"/>
                </a:lnTo>
                <a:lnTo>
                  <a:pt x="4120115" y="6862262"/>
                </a:lnTo>
                <a:lnTo>
                  <a:pt x="5096494" y="6381414"/>
                </a:lnTo>
                <a:lnTo>
                  <a:pt x="0" y="4976248"/>
                </a:lnTo>
                <a:cubicBezTo>
                  <a:pt x="0" y="3256416"/>
                  <a:pt x="3810" y="1723638"/>
                  <a:pt x="3810" y="3806"/>
                </a:cubicBez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</p:spPr>
        <p:txBody>
          <a:bodyPr wrap="square" tIns="540000" bIns="0"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DE" dirty="0"/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88948" y="269622"/>
            <a:ext cx="11224685" cy="10925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None/>
              <a:defRPr sz="4000" b="1" cap="all" baseline="0">
                <a:solidFill>
                  <a:srgbClr val="404040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Single or </a:t>
            </a:r>
            <a:br>
              <a:rPr lang="en-US" noProof="0" dirty="0"/>
            </a:br>
            <a:r>
              <a:rPr lang="en-US" noProof="0" dirty="0"/>
              <a:t>Double-Line Headline.</a:t>
            </a:r>
          </a:p>
        </p:txBody>
      </p:sp>
      <p:sp>
        <p:nvSpPr>
          <p:cNvPr id="18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88948" y="1386804"/>
            <a:ext cx="11224685" cy="5340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100"/>
              </a:lnSpc>
              <a:spcBef>
                <a:spcPts val="0"/>
              </a:spcBef>
              <a:spcAft>
                <a:spcPts val="0"/>
              </a:spcAft>
              <a:buNone/>
              <a:defRPr sz="2000" b="1" cap="all" baseline="0">
                <a:solidFill>
                  <a:srgbClr val="404040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Single or Double-line </a:t>
            </a:r>
            <a:r>
              <a:rPr lang="en-US" noProof="0" dirty="0" err="1"/>
              <a:t>Subheadline</a:t>
            </a:r>
            <a:r>
              <a:rPr lang="en-US" noProof="0" dirty="0"/>
              <a:t>.</a:t>
            </a:r>
          </a:p>
        </p:txBody>
      </p:sp>
      <p:sp>
        <p:nvSpPr>
          <p:cNvPr id="11" name="Textplatzhalt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88949" y="5634000"/>
            <a:ext cx="2677296" cy="3194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100" b="1" i="0" baseline="0">
                <a:solidFill>
                  <a:schemeClr val="tx1"/>
                </a:solidFill>
                <a:latin typeface="BMW Group Condensed Bold"/>
                <a:ea typeface="BMW Type Global Pro Regular" pitchFamily="2" charset="0"/>
                <a:cs typeface="BMW Group Condensed Bold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 noProof="0" dirty="0"/>
              <a:t>Department | Date</a:t>
            </a:r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614" y="6137292"/>
            <a:ext cx="1159625" cy="361604"/>
          </a:xfrm>
          <a:prstGeom prst="rect">
            <a:avLst/>
          </a:prstGeom>
        </p:spPr>
      </p:pic>
      <p:pic>
        <p:nvPicPr>
          <p:cNvPr id="16" name="Bild 7" descr="WortmarkeBMWGROUP Kopie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64" y="6138897"/>
            <a:ext cx="757729" cy="359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Bild 8" descr="BMWMINIRR_5fbg Kopie.jp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52"/>
          <a:stretch>
            <a:fillRect/>
          </a:stretch>
        </p:blipFill>
        <p:spPr bwMode="auto">
          <a:xfrm>
            <a:off x="10638520" y="6136097"/>
            <a:ext cx="1095373" cy="361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301" userDrawn="1">
          <p15:clr>
            <a:srgbClr val="FBAE40"/>
          </p15:clr>
        </p15:guide>
        <p15:guide id="2" pos="7384" userDrawn="1">
          <p15:clr>
            <a:srgbClr val="FBAE40"/>
          </p15:clr>
        </p15:guide>
        <p15:guide id="3" orient="horz" pos="1830" userDrawn="1">
          <p15:clr>
            <a:srgbClr val="FBAE40"/>
          </p15:clr>
        </p15:guide>
        <p15:guide id="5" orient="horz" pos="3752" userDrawn="1">
          <p15:clr>
            <a:srgbClr val="FBAE40"/>
          </p15:clr>
        </p15:guide>
        <p15:guide id="6" orient="horz" pos="210" userDrawn="1">
          <p15:clr>
            <a:srgbClr val="FBAE40"/>
          </p15:clr>
        </p15:guide>
        <p15:guide id="7" orient="horz" pos="3543" userDrawn="1">
          <p15:clr>
            <a:srgbClr val="FBAE40"/>
          </p15:clr>
        </p15:guide>
        <p15:guide id="8" orient="horz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33"/>
          </p:nvPr>
        </p:nvSpPr>
        <p:spPr>
          <a:xfrm>
            <a:off x="488948" y="1413936"/>
            <a:ext cx="5486400" cy="2606167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34"/>
          </p:nvPr>
        </p:nvSpPr>
        <p:spPr>
          <a:xfrm>
            <a:off x="6193368" y="1413936"/>
            <a:ext cx="5520267" cy="2606167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7"/>
          </p:nvPr>
        </p:nvSpPr>
        <p:spPr>
          <a:xfrm>
            <a:off x="488948" y="4183352"/>
            <a:ext cx="5486400" cy="1938048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4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38"/>
          </p:nvPr>
        </p:nvSpPr>
        <p:spPr>
          <a:xfrm>
            <a:off x="6193368" y="4191000"/>
            <a:ext cx="5520267" cy="1930400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4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" userDrawn="1">
          <p15:clr>
            <a:srgbClr val="FBAE40"/>
          </p15:clr>
        </p15:guide>
        <p15:guide id="2" orient="horz" pos="663" userDrawn="1">
          <p15:clr>
            <a:srgbClr val="FBAE40"/>
          </p15:clr>
        </p15:guide>
        <p15:guide id="3" orient="horz" pos="890" userDrawn="1">
          <p15:clr>
            <a:srgbClr val="FBAE40"/>
          </p15:clr>
        </p15:guide>
        <p15:guide id="4" orient="horz" pos="3858" userDrawn="1">
          <p15:clr>
            <a:srgbClr val="FBAE40"/>
          </p15:clr>
        </p15:guide>
        <p15:guide id="5" pos="3896" userDrawn="1">
          <p15:clr>
            <a:srgbClr val="FBAE40"/>
          </p15:clr>
        </p15:guide>
        <p15:guide id="6" pos="301" userDrawn="1">
          <p15:clr>
            <a:srgbClr val="FBAE40"/>
          </p15:clr>
        </p15:guide>
        <p15:guide id="7" pos="7384" userDrawn="1">
          <p15:clr>
            <a:srgbClr val="FBAE40"/>
          </p15:clr>
        </p15:guide>
        <p15:guide id="8" pos="3768" userDrawn="1">
          <p15:clr>
            <a:srgbClr val="FBAE40"/>
          </p15:clr>
        </p15:guide>
        <p15:guide id="9" orient="horz" pos="4042" userDrawn="1">
          <p15:clr>
            <a:srgbClr val="FBAE40"/>
          </p15:clr>
        </p15:guide>
        <p15:guide id="10" orient="horz" pos="4260" userDrawn="1">
          <p15:clr>
            <a:srgbClr val="FBAE40"/>
          </p15:clr>
        </p15:guide>
        <p15:guide id="11" orient="horz" pos="2636" userDrawn="1">
          <p15:clr>
            <a:srgbClr val="FBAE40"/>
          </p15:clr>
        </p15:guide>
        <p15:guide id="12" orient="horz" pos="253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33"/>
          </p:nvPr>
        </p:nvSpPr>
        <p:spPr>
          <a:xfrm>
            <a:off x="488950" y="1413936"/>
            <a:ext cx="3578577" cy="1675641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34"/>
          </p:nvPr>
        </p:nvSpPr>
        <p:spPr>
          <a:xfrm>
            <a:off x="4295424" y="1413936"/>
            <a:ext cx="3584221" cy="1683299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35"/>
          </p:nvPr>
        </p:nvSpPr>
        <p:spPr>
          <a:xfrm>
            <a:off x="8134521" y="1413936"/>
            <a:ext cx="3579112" cy="1683297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6"/>
          </p:nvPr>
        </p:nvSpPr>
        <p:spPr/>
        <p:txBody>
          <a:bodyPr/>
          <a:lstStyle/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7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38"/>
          </p:nvPr>
        </p:nvSpPr>
        <p:spPr>
          <a:xfrm>
            <a:off x="488950" y="3259666"/>
            <a:ext cx="3578577" cy="2861734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4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39"/>
          </p:nvPr>
        </p:nvSpPr>
        <p:spPr>
          <a:xfrm>
            <a:off x="4301070" y="3259666"/>
            <a:ext cx="3578577" cy="2861734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4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40"/>
          </p:nvPr>
        </p:nvSpPr>
        <p:spPr>
          <a:xfrm>
            <a:off x="8135058" y="3259666"/>
            <a:ext cx="3578577" cy="2861734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4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" userDrawn="1">
          <p15:clr>
            <a:srgbClr val="FBAE40"/>
          </p15:clr>
        </p15:guide>
        <p15:guide id="2" orient="horz" pos="663" userDrawn="1">
          <p15:clr>
            <a:srgbClr val="FBAE40"/>
          </p15:clr>
        </p15:guide>
        <p15:guide id="3" orient="horz" pos="890" userDrawn="1">
          <p15:clr>
            <a:srgbClr val="FBAE40"/>
          </p15:clr>
        </p15:guide>
        <p15:guide id="4" orient="horz" pos="3858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4260" userDrawn="1">
          <p15:clr>
            <a:srgbClr val="FBAE40"/>
          </p15:clr>
        </p15:guide>
        <p15:guide id="7" pos="7384" userDrawn="1">
          <p15:clr>
            <a:srgbClr val="FBAE40"/>
          </p15:clr>
        </p15:guide>
        <p15:guide id="8" pos="301" userDrawn="1">
          <p15:clr>
            <a:srgbClr val="FBAE40"/>
          </p15:clr>
        </p15:guide>
        <p15:guide id="9" pos="5120" userDrawn="1">
          <p15:clr>
            <a:srgbClr val="FBAE40"/>
          </p15:clr>
        </p15:guide>
        <p15:guide id="10" pos="4968" userDrawn="1">
          <p15:clr>
            <a:srgbClr val="FBAE40"/>
          </p15:clr>
        </p15:guide>
        <p15:guide id="11" pos="2704" userDrawn="1">
          <p15:clr>
            <a:srgbClr val="FBAE40"/>
          </p15:clr>
        </p15:guide>
        <p15:guide id="12" pos="2569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30"/>
          </p:nvPr>
        </p:nvSpPr>
        <p:spPr>
          <a:xfrm>
            <a:off x="488950" y="1413936"/>
            <a:ext cx="2619020" cy="1302299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31"/>
          </p:nvPr>
        </p:nvSpPr>
        <p:spPr>
          <a:xfrm>
            <a:off x="3352802" y="1413936"/>
            <a:ext cx="2617423" cy="1302299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32"/>
          </p:nvPr>
        </p:nvSpPr>
        <p:spPr>
          <a:xfrm>
            <a:off x="6220182" y="1413936"/>
            <a:ext cx="2619020" cy="1302299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33"/>
          </p:nvPr>
        </p:nvSpPr>
        <p:spPr>
          <a:xfrm>
            <a:off x="9096213" y="1413936"/>
            <a:ext cx="2617423" cy="1302299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38"/>
          </p:nvPr>
        </p:nvSpPr>
        <p:spPr>
          <a:xfrm>
            <a:off x="488948" y="2895604"/>
            <a:ext cx="2619021" cy="3225799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2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39"/>
          </p:nvPr>
        </p:nvSpPr>
        <p:spPr>
          <a:xfrm>
            <a:off x="3352803" y="2895604"/>
            <a:ext cx="2619021" cy="3225799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200" dirty="0" smtClean="0">
                <a:solidFill>
                  <a:srgbClr val="404040"/>
                </a:solidFill>
              </a:defRPr>
            </a:lvl1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40"/>
          </p:nvPr>
        </p:nvSpPr>
        <p:spPr>
          <a:xfrm>
            <a:off x="6220180" y="2887134"/>
            <a:ext cx="2619021" cy="3234266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2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41"/>
          </p:nvPr>
        </p:nvSpPr>
        <p:spPr>
          <a:xfrm>
            <a:off x="9094612" y="2887134"/>
            <a:ext cx="2619021" cy="3234266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2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" userDrawn="1">
          <p15:clr>
            <a:srgbClr val="FBAE40"/>
          </p15:clr>
        </p15:guide>
        <p15:guide id="2" orient="horz" pos="663" userDrawn="1">
          <p15:clr>
            <a:srgbClr val="FBAE40"/>
          </p15:clr>
        </p15:guide>
        <p15:guide id="3" orient="horz" pos="890" userDrawn="1">
          <p15:clr>
            <a:srgbClr val="FBAE40"/>
          </p15:clr>
        </p15:guide>
        <p15:guide id="4" orient="horz" pos="3858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4260" userDrawn="1">
          <p15:clr>
            <a:srgbClr val="FBAE40"/>
          </p15:clr>
        </p15:guide>
        <p15:guide id="7" pos="301" userDrawn="1">
          <p15:clr>
            <a:srgbClr val="FBAE40"/>
          </p15:clr>
        </p15:guide>
        <p15:guide id="8" pos="7384" userDrawn="1">
          <p15:clr>
            <a:srgbClr val="FBAE40"/>
          </p15:clr>
        </p15:guide>
        <p15:guide id="9" pos="1960" userDrawn="1">
          <p15:clr>
            <a:srgbClr val="FBAE40"/>
          </p15:clr>
        </p15:guide>
        <p15:guide id="10" pos="2112" userDrawn="1">
          <p15:clr>
            <a:srgbClr val="FBAE40"/>
          </p15:clr>
        </p15:guide>
        <p15:guide id="11" pos="3768" userDrawn="1">
          <p15:clr>
            <a:srgbClr val="FBAE40"/>
          </p15:clr>
        </p15:guide>
        <p15:guide id="12" pos="3912" userDrawn="1">
          <p15:clr>
            <a:srgbClr val="FBAE40"/>
          </p15:clr>
        </p15:guide>
        <p15:guide id="13" pos="5564" userDrawn="1">
          <p15:clr>
            <a:srgbClr val="FBAE40"/>
          </p15:clr>
        </p15:guide>
        <p15:guide id="14" pos="572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bin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6204657" y="1413933"/>
            <a:ext cx="5508976" cy="47074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6" y="1413933"/>
            <a:ext cx="5971817" cy="4715934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720000" rIns="0" bIns="0" rtlCol="0" anchor="ctr" anchorCtr="0">
            <a:noAutofit/>
          </a:bodyPr>
          <a:lstStyle>
            <a:lvl1pPr algn="ctr">
              <a:buFontTx/>
              <a:buNone/>
              <a:defRPr lang="en-US" sz="20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" userDrawn="1">
          <p15:clr>
            <a:srgbClr val="FBAE40"/>
          </p15:clr>
        </p15:guide>
        <p15:guide id="2" orient="horz" pos="663" userDrawn="1">
          <p15:clr>
            <a:srgbClr val="FBAE40"/>
          </p15:clr>
        </p15:guide>
        <p15:guide id="3" orient="horz" pos="890" userDrawn="1">
          <p15:clr>
            <a:srgbClr val="FBAE40"/>
          </p15:clr>
        </p15:guide>
        <p15:guide id="4" orient="horz" pos="3858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4260" userDrawn="1">
          <p15:clr>
            <a:srgbClr val="FBAE40"/>
          </p15:clr>
        </p15:guide>
        <p15:guide id="7" pos="301" userDrawn="1">
          <p15:clr>
            <a:srgbClr val="FBAE40"/>
          </p15:clr>
        </p15:guide>
        <p15:guide id="8" pos="7384" userDrawn="1">
          <p15:clr>
            <a:srgbClr val="FBAE40"/>
          </p15:clr>
        </p15:guide>
        <p15:guide id="9" pos="3768" userDrawn="1">
          <p15:clr>
            <a:srgbClr val="FBAE40"/>
          </p15:clr>
        </p15:guide>
        <p15:guide id="10" pos="390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3" userDrawn="1">
          <p15:clr>
            <a:srgbClr val="FBAE40"/>
          </p15:clr>
        </p15:guide>
        <p15:guide id="2" orient="horz" pos="216" userDrawn="1">
          <p15:clr>
            <a:srgbClr val="FBAE40"/>
          </p15:clr>
        </p15:guide>
        <p15:guide id="3" orient="horz" pos="888" userDrawn="1">
          <p15:clr>
            <a:srgbClr val="FBAE40"/>
          </p15:clr>
        </p15:guide>
        <p15:guide id="4" orient="horz" pos="3858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4260" userDrawn="1">
          <p15:clr>
            <a:srgbClr val="FBAE40"/>
          </p15:clr>
        </p15:guide>
        <p15:guide id="7" pos="301" userDrawn="1">
          <p15:clr>
            <a:srgbClr val="FBAE40"/>
          </p15:clr>
        </p15:guide>
        <p15:guide id="8" pos="738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6"/>
          <p:cNvSpPr>
            <a:spLocks noGrp="1"/>
          </p:cNvSpPr>
          <p:nvPr>
            <p:ph type="pic" sz="quarter" idx="19"/>
          </p:nvPr>
        </p:nvSpPr>
        <p:spPr>
          <a:xfrm>
            <a:off x="-5080" y="-6668"/>
            <a:ext cx="12197080" cy="6870440"/>
          </a:xfrm>
          <a:custGeom>
            <a:avLst/>
            <a:gdLst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5242841 w 9144000"/>
              <a:gd name="connsiteY5" fmla="*/ 6246576 h 6849836"/>
              <a:gd name="connsiteX6" fmla="*/ 0 w 9144000"/>
              <a:gd name="connsiteY6" fmla="*/ 5159495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5242841 w 9144000"/>
              <a:gd name="connsiteY5" fmla="*/ 6246576 h 6849836"/>
              <a:gd name="connsiteX6" fmla="*/ 190500 w 9144000"/>
              <a:gd name="connsiteY6" fmla="*/ 4493539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5242841 w 9144000"/>
              <a:gd name="connsiteY5" fmla="*/ 6246576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6023891 w 9144000"/>
              <a:gd name="connsiteY5" fmla="*/ 5628188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6071516 w 9144000"/>
              <a:gd name="connsiteY5" fmla="*/ 5818461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6319166 w 9144000"/>
              <a:gd name="connsiteY5" fmla="*/ 5847002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6300116 w 9144000"/>
              <a:gd name="connsiteY5" fmla="*/ 5942139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584729 w 9144000"/>
              <a:gd name="connsiteY3" fmla="*/ 6849836 h 6849836"/>
              <a:gd name="connsiteX4" fmla="*/ 3500070 w 9144000"/>
              <a:gd name="connsiteY4" fmla="*/ 6849836 h 6849836"/>
              <a:gd name="connsiteX5" fmla="*/ 6022210 w 9144000"/>
              <a:gd name="connsiteY5" fmla="*/ 5928708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49836"/>
              <a:gd name="connsiteX1" fmla="*/ 9144000 w 9144000"/>
              <a:gd name="connsiteY1" fmla="*/ 0 h 6849836"/>
              <a:gd name="connsiteX2" fmla="*/ 9144000 w 9144000"/>
              <a:gd name="connsiteY2" fmla="*/ 4928377 h 6849836"/>
              <a:gd name="connsiteX3" fmla="*/ 3894012 w 9144000"/>
              <a:gd name="connsiteY3" fmla="*/ 6818497 h 6849836"/>
              <a:gd name="connsiteX4" fmla="*/ 3500070 w 9144000"/>
              <a:gd name="connsiteY4" fmla="*/ 6849836 h 6849836"/>
              <a:gd name="connsiteX5" fmla="*/ 6022210 w 9144000"/>
              <a:gd name="connsiteY5" fmla="*/ 5928708 h 6849836"/>
              <a:gd name="connsiteX6" fmla="*/ 9525 w 9144000"/>
              <a:gd name="connsiteY6" fmla="*/ 4769436 h 6849836"/>
              <a:gd name="connsiteX7" fmla="*/ 0 w 9144000"/>
              <a:gd name="connsiteY7" fmla="*/ 0 h 6849836"/>
              <a:gd name="connsiteX0" fmla="*/ 0 w 9144000"/>
              <a:gd name="connsiteY0" fmla="*/ 0 h 6818497"/>
              <a:gd name="connsiteX1" fmla="*/ 9144000 w 9144000"/>
              <a:gd name="connsiteY1" fmla="*/ 0 h 6818497"/>
              <a:gd name="connsiteX2" fmla="*/ 9144000 w 9144000"/>
              <a:gd name="connsiteY2" fmla="*/ 4928377 h 6818497"/>
              <a:gd name="connsiteX3" fmla="*/ 3894012 w 9144000"/>
              <a:gd name="connsiteY3" fmla="*/ 6818497 h 6818497"/>
              <a:gd name="connsiteX4" fmla="*/ 3701776 w 9144000"/>
              <a:gd name="connsiteY4" fmla="*/ 6702094 h 6818497"/>
              <a:gd name="connsiteX5" fmla="*/ 6022210 w 9144000"/>
              <a:gd name="connsiteY5" fmla="*/ 5928708 h 6818497"/>
              <a:gd name="connsiteX6" fmla="*/ 9525 w 9144000"/>
              <a:gd name="connsiteY6" fmla="*/ 4769436 h 6818497"/>
              <a:gd name="connsiteX7" fmla="*/ 0 w 9144000"/>
              <a:gd name="connsiteY7" fmla="*/ 0 h 6818497"/>
              <a:gd name="connsiteX0" fmla="*/ 0 w 9144000"/>
              <a:gd name="connsiteY0" fmla="*/ 0 h 6818498"/>
              <a:gd name="connsiteX1" fmla="*/ 9144000 w 9144000"/>
              <a:gd name="connsiteY1" fmla="*/ 0 h 6818498"/>
              <a:gd name="connsiteX2" fmla="*/ 9144000 w 9144000"/>
              <a:gd name="connsiteY2" fmla="*/ 4928377 h 6818498"/>
              <a:gd name="connsiteX3" fmla="*/ 3894012 w 9144000"/>
              <a:gd name="connsiteY3" fmla="*/ 6818497 h 6818498"/>
              <a:gd name="connsiteX4" fmla="*/ 3688329 w 9144000"/>
              <a:gd name="connsiteY4" fmla="*/ 6818498 h 6818498"/>
              <a:gd name="connsiteX5" fmla="*/ 6022210 w 9144000"/>
              <a:gd name="connsiteY5" fmla="*/ 5928708 h 6818498"/>
              <a:gd name="connsiteX6" fmla="*/ 9525 w 9144000"/>
              <a:gd name="connsiteY6" fmla="*/ 4769436 h 6818498"/>
              <a:gd name="connsiteX7" fmla="*/ 0 w 9144000"/>
              <a:gd name="connsiteY7" fmla="*/ 0 h 6818498"/>
              <a:gd name="connsiteX0" fmla="*/ 0 w 9144000"/>
              <a:gd name="connsiteY0" fmla="*/ 0 h 6818498"/>
              <a:gd name="connsiteX1" fmla="*/ 9144000 w 9144000"/>
              <a:gd name="connsiteY1" fmla="*/ 0 h 6818498"/>
              <a:gd name="connsiteX2" fmla="*/ 9144000 w 9144000"/>
              <a:gd name="connsiteY2" fmla="*/ 4842754 h 6818498"/>
              <a:gd name="connsiteX3" fmla="*/ 3894012 w 9144000"/>
              <a:gd name="connsiteY3" fmla="*/ 6818497 h 6818498"/>
              <a:gd name="connsiteX4" fmla="*/ 3688329 w 9144000"/>
              <a:gd name="connsiteY4" fmla="*/ 6818498 h 6818498"/>
              <a:gd name="connsiteX5" fmla="*/ 6022210 w 9144000"/>
              <a:gd name="connsiteY5" fmla="*/ 5928708 h 6818498"/>
              <a:gd name="connsiteX6" fmla="*/ 9525 w 9144000"/>
              <a:gd name="connsiteY6" fmla="*/ 4769436 h 6818498"/>
              <a:gd name="connsiteX7" fmla="*/ 0 w 9144000"/>
              <a:gd name="connsiteY7" fmla="*/ 0 h 6818498"/>
              <a:gd name="connsiteX0" fmla="*/ 0 w 9144000"/>
              <a:gd name="connsiteY0" fmla="*/ 0 h 6847039"/>
              <a:gd name="connsiteX1" fmla="*/ 9144000 w 9144000"/>
              <a:gd name="connsiteY1" fmla="*/ 28541 h 6847039"/>
              <a:gd name="connsiteX2" fmla="*/ 9144000 w 9144000"/>
              <a:gd name="connsiteY2" fmla="*/ 4871295 h 6847039"/>
              <a:gd name="connsiteX3" fmla="*/ 3894012 w 9144000"/>
              <a:gd name="connsiteY3" fmla="*/ 6847038 h 6847039"/>
              <a:gd name="connsiteX4" fmla="*/ 3688329 w 9144000"/>
              <a:gd name="connsiteY4" fmla="*/ 6847039 h 6847039"/>
              <a:gd name="connsiteX5" fmla="*/ 6022210 w 9144000"/>
              <a:gd name="connsiteY5" fmla="*/ 5957249 h 6847039"/>
              <a:gd name="connsiteX6" fmla="*/ 9525 w 9144000"/>
              <a:gd name="connsiteY6" fmla="*/ 4797977 h 6847039"/>
              <a:gd name="connsiteX7" fmla="*/ 0 w 9144000"/>
              <a:gd name="connsiteY7" fmla="*/ 0 h 6847039"/>
              <a:gd name="connsiteX0" fmla="*/ 0 w 9144000"/>
              <a:gd name="connsiteY0" fmla="*/ 9514 h 6856553"/>
              <a:gd name="connsiteX1" fmla="*/ 9134475 w 9144000"/>
              <a:gd name="connsiteY1" fmla="*/ 0 h 6856553"/>
              <a:gd name="connsiteX2" fmla="*/ 9144000 w 9144000"/>
              <a:gd name="connsiteY2" fmla="*/ 4880809 h 6856553"/>
              <a:gd name="connsiteX3" fmla="*/ 3894012 w 9144000"/>
              <a:gd name="connsiteY3" fmla="*/ 6856552 h 6856553"/>
              <a:gd name="connsiteX4" fmla="*/ 3688329 w 9144000"/>
              <a:gd name="connsiteY4" fmla="*/ 6856553 h 6856553"/>
              <a:gd name="connsiteX5" fmla="*/ 6022210 w 9144000"/>
              <a:gd name="connsiteY5" fmla="*/ 5966763 h 6856553"/>
              <a:gd name="connsiteX6" fmla="*/ 9525 w 9144000"/>
              <a:gd name="connsiteY6" fmla="*/ 4807491 h 6856553"/>
              <a:gd name="connsiteX7" fmla="*/ 0 w 9144000"/>
              <a:gd name="connsiteY7" fmla="*/ 9514 h 6856553"/>
              <a:gd name="connsiteX0" fmla="*/ 3810 w 9147810"/>
              <a:gd name="connsiteY0" fmla="*/ 9514 h 6856553"/>
              <a:gd name="connsiteX1" fmla="*/ 9138285 w 9147810"/>
              <a:gd name="connsiteY1" fmla="*/ 0 h 6856553"/>
              <a:gd name="connsiteX2" fmla="*/ 9147810 w 9147810"/>
              <a:gd name="connsiteY2" fmla="*/ 4880809 h 6856553"/>
              <a:gd name="connsiteX3" fmla="*/ 3897822 w 9147810"/>
              <a:gd name="connsiteY3" fmla="*/ 6856552 h 6856553"/>
              <a:gd name="connsiteX4" fmla="*/ 3692139 w 9147810"/>
              <a:gd name="connsiteY4" fmla="*/ 6856553 h 6856553"/>
              <a:gd name="connsiteX5" fmla="*/ 6026020 w 9147810"/>
              <a:gd name="connsiteY5" fmla="*/ 5966763 h 6856553"/>
              <a:gd name="connsiteX6" fmla="*/ 0 w 9147810"/>
              <a:gd name="connsiteY6" fmla="*/ 4807491 h 6856553"/>
              <a:gd name="connsiteX7" fmla="*/ 3810 w 9147810"/>
              <a:gd name="connsiteY7" fmla="*/ 9514 h 6856553"/>
              <a:gd name="connsiteX0" fmla="*/ 3810 w 9147810"/>
              <a:gd name="connsiteY0" fmla="*/ 11417 h 6858456"/>
              <a:gd name="connsiteX1" fmla="*/ 9145905 w 9147810"/>
              <a:gd name="connsiteY1" fmla="*/ 0 h 6858456"/>
              <a:gd name="connsiteX2" fmla="*/ 9147810 w 9147810"/>
              <a:gd name="connsiteY2" fmla="*/ 4882712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6026020 w 9147810"/>
              <a:gd name="connsiteY5" fmla="*/ 5968666 h 6858456"/>
              <a:gd name="connsiteX6" fmla="*/ 0 w 9147810"/>
              <a:gd name="connsiteY6" fmla="*/ 4809394 h 6858456"/>
              <a:gd name="connsiteX7" fmla="*/ 3810 w 9147810"/>
              <a:gd name="connsiteY7" fmla="*/ 11417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882712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6026020 w 9147810"/>
              <a:gd name="connsiteY5" fmla="*/ 5968666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882712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4806088 w 9147810"/>
              <a:gd name="connsiteY5" fmla="*/ 6240903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5190077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4806088 w 9147810"/>
              <a:gd name="connsiteY5" fmla="*/ 6240903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5190077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5083046 w 9147810"/>
              <a:gd name="connsiteY5" fmla="*/ 6381413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5190077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615799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809394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615799 h 6858456"/>
              <a:gd name="connsiteX3" fmla="*/ 3897822 w 9147810"/>
              <a:gd name="connsiteY3" fmla="*/ 6858455 h 6858456"/>
              <a:gd name="connsiteX4" fmla="*/ 3692139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976248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615799 h 6858456"/>
              <a:gd name="connsiteX3" fmla="*/ 4726497 w 9147810"/>
              <a:gd name="connsiteY3" fmla="*/ 6848941 h 6858456"/>
              <a:gd name="connsiteX4" fmla="*/ 3692139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976248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615799 h 6858456"/>
              <a:gd name="connsiteX3" fmla="*/ 4726497 w 9147810"/>
              <a:gd name="connsiteY3" fmla="*/ 6848941 h 6858456"/>
              <a:gd name="connsiteX4" fmla="*/ 4099333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976248 h 6858456"/>
              <a:gd name="connsiteX7" fmla="*/ 3810 w 9147810"/>
              <a:gd name="connsiteY7" fmla="*/ 3806 h 6858456"/>
              <a:gd name="connsiteX0" fmla="*/ 3810 w 9147810"/>
              <a:gd name="connsiteY0" fmla="*/ 3806 h 6858456"/>
              <a:gd name="connsiteX1" fmla="*/ 9145905 w 9147810"/>
              <a:gd name="connsiteY1" fmla="*/ 0 h 6858456"/>
              <a:gd name="connsiteX2" fmla="*/ 9147810 w 9147810"/>
              <a:gd name="connsiteY2" fmla="*/ 4615799 h 6858456"/>
              <a:gd name="connsiteX3" fmla="*/ 4726497 w 9147810"/>
              <a:gd name="connsiteY3" fmla="*/ 6848941 h 6858456"/>
              <a:gd name="connsiteX4" fmla="*/ 4120115 w 9147810"/>
              <a:gd name="connsiteY4" fmla="*/ 6858456 h 6858456"/>
              <a:gd name="connsiteX5" fmla="*/ 5096494 w 9147810"/>
              <a:gd name="connsiteY5" fmla="*/ 6381414 h 6858456"/>
              <a:gd name="connsiteX6" fmla="*/ 0 w 9147810"/>
              <a:gd name="connsiteY6" fmla="*/ 4976248 h 6858456"/>
              <a:gd name="connsiteX7" fmla="*/ 3810 w 9147810"/>
              <a:gd name="connsiteY7" fmla="*/ 3806 h 6858456"/>
              <a:gd name="connsiteX0" fmla="*/ 3810 w 9147810"/>
              <a:gd name="connsiteY0" fmla="*/ 3806 h 6862780"/>
              <a:gd name="connsiteX1" fmla="*/ 9145905 w 9147810"/>
              <a:gd name="connsiteY1" fmla="*/ 0 h 6862780"/>
              <a:gd name="connsiteX2" fmla="*/ 9147810 w 9147810"/>
              <a:gd name="connsiteY2" fmla="*/ 4615799 h 6862780"/>
              <a:gd name="connsiteX3" fmla="*/ 4300470 w 9147810"/>
              <a:gd name="connsiteY3" fmla="*/ 6862780 h 6862780"/>
              <a:gd name="connsiteX4" fmla="*/ 4120115 w 9147810"/>
              <a:gd name="connsiteY4" fmla="*/ 6858456 h 6862780"/>
              <a:gd name="connsiteX5" fmla="*/ 5096494 w 9147810"/>
              <a:gd name="connsiteY5" fmla="*/ 6381414 h 6862780"/>
              <a:gd name="connsiteX6" fmla="*/ 0 w 9147810"/>
              <a:gd name="connsiteY6" fmla="*/ 4976248 h 6862780"/>
              <a:gd name="connsiteX7" fmla="*/ 3810 w 9147810"/>
              <a:gd name="connsiteY7" fmla="*/ 3806 h 6862780"/>
              <a:gd name="connsiteX0" fmla="*/ 3810 w 9147810"/>
              <a:gd name="connsiteY0" fmla="*/ 3806 h 6862780"/>
              <a:gd name="connsiteX1" fmla="*/ 9145905 w 9147810"/>
              <a:gd name="connsiteY1" fmla="*/ 0 h 6862780"/>
              <a:gd name="connsiteX2" fmla="*/ 9147810 w 9147810"/>
              <a:gd name="connsiteY2" fmla="*/ 4615799 h 6862780"/>
              <a:gd name="connsiteX3" fmla="*/ 4300470 w 9147810"/>
              <a:gd name="connsiteY3" fmla="*/ 6862780 h 6862780"/>
              <a:gd name="connsiteX4" fmla="*/ 4120115 w 9147810"/>
              <a:gd name="connsiteY4" fmla="*/ 6862262 h 6862780"/>
              <a:gd name="connsiteX5" fmla="*/ 5096494 w 9147810"/>
              <a:gd name="connsiteY5" fmla="*/ 6381414 h 6862780"/>
              <a:gd name="connsiteX6" fmla="*/ 0 w 9147810"/>
              <a:gd name="connsiteY6" fmla="*/ 4976248 h 6862780"/>
              <a:gd name="connsiteX7" fmla="*/ 3810 w 9147810"/>
              <a:gd name="connsiteY7" fmla="*/ 3806 h 6862780"/>
              <a:gd name="connsiteX0" fmla="*/ 3810 w 9147810"/>
              <a:gd name="connsiteY0" fmla="*/ 3806 h 6862262"/>
              <a:gd name="connsiteX1" fmla="*/ 9145905 w 9147810"/>
              <a:gd name="connsiteY1" fmla="*/ 0 h 6862262"/>
              <a:gd name="connsiteX2" fmla="*/ 9147810 w 9147810"/>
              <a:gd name="connsiteY2" fmla="*/ 4615799 h 6862262"/>
              <a:gd name="connsiteX3" fmla="*/ 4300470 w 9147810"/>
              <a:gd name="connsiteY3" fmla="*/ 6858975 h 6862262"/>
              <a:gd name="connsiteX4" fmla="*/ 4120115 w 9147810"/>
              <a:gd name="connsiteY4" fmla="*/ 6862262 h 6862262"/>
              <a:gd name="connsiteX5" fmla="*/ 5096494 w 9147810"/>
              <a:gd name="connsiteY5" fmla="*/ 6381414 h 6862262"/>
              <a:gd name="connsiteX6" fmla="*/ 0 w 9147810"/>
              <a:gd name="connsiteY6" fmla="*/ 4976248 h 6862262"/>
              <a:gd name="connsiteX7" fmla="*/ 3810 w 9147810"/>
              <a:gd name="connsiteY7" fmla="*/ 3806 h 6862262"/>
              <a:gd name="connsiteX0" fmla="*/ 3810 w 9147810"/>
              <a:gd name="connsiteY0" fmla="*/ 3806 h 6862262"/>
              <a:gd name="connsiteX1" fmla="*/ 9145905 w 9147810"/>
              <a:gd name="connsiteY1" fmla="*/ 0 h 6862262"/>
              <a:gd name="connsiteX2" fmla="*/ 9147810 w 9147810"/>
              <a:gd name="connsiteY2" fmla="*/ 4615799 h 6862262"/>
              <a:gd name="connsiteX3" fmla="*/ 4300470 w 9147810"/>
              <a:gd name="connsiteY3" fmla="*/ 6858975 h 6862262"/>
              <a:gd name="connsiteX4" fmla="*/ 4120115 w 9147810"/>
              <a:gd name="connsiteY4" fmla="*/ 6862262 h 6862262"/>
              <a:gd name="connsiteX5" fmla="*/ 5096494 w 9147810"/>
              <a:gd name="connsiteY5" fmla="*/ 6381414 h 6862262"/>
              <a:gd name="connsiteX6" fmla="*/ 0 w 9147810"/>
              <a:gd name="connsiteY6" fmla="*/ 4976248 h 6862262"/>
              <a:gd name="connsiteX7" fmla="*/ 3810 w 9147810"/>
              <a:gd name="connsiteY7" fmla="*/ 3806 h 6862262"/>
              <a:gd name="connsiteX0" fmla="*/ 3810 w 9147810"/>
              <a:gd name="connsiteY0" fmla="*/ 3806 h 6862262"/>
              <a:gd name="connsiteX1" fmla="*/ 9145905 w 9147810"/>
              <a:gd name="connsiteY1" fmla="*/ 0 h 6862262"/>
              <a:gd name="connsiteX2" fmla="*/ 9147810 w 9147810"/>
              <a:gd name="connsiteY2" fmla="*/ 4615799 h 6862262"/>
              <a:gd name="connsiteX3" fmla="*/ 4300470 w 9147810"/>
              <a:gd name="connsiteY3" fmla="*/ 6858975 h 6862262"/>
              <a:gd name="connsiteX4" fmla="*/ 4120115 w 9147810"/>
              <a:gd name="connsiteY4" fmla="*/ 6862262 h 6862262"/>
              <a:gd name="connsiteX5" fmla="*/ 5096494 w 9147810"/>
              <a:gd name="connsiteY5" fmla="*/ 6381414 h 6862262"/>
              <a:gd name="connsiteX6" fmla="*/ 0 w 9147810"/>
              <a:gd name="connsiteY6" fmla="*/ 4976248 h 6862262"/>
              <a:gd name="connsiteX7" fmla="*/ 3810 w 9147810"/>
              <a:gd name="connsiteY7" fmla="*/ 3806 h 6862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7810" h="6862262">
                <a:moveTo>
                  <a:pt x="3810" y="3806"/>
                </a:moveTo>
                <a:lnTo>
                  <a:pt x="9145905" y="0"/>
                </a:lnTo>
                <a:lnTo>
                  <a:pt x="9147810" y="4615799"/>
                </a:lnTo>
                <a:lnTo>
                  <a:pt x="4300470" y="6858975"/>
                </a:lnTo>
                <a:lnTo>
                  <a:pt x="4120115" y="6862262"/>
                </a:lnTo>
                <a:lnTo>
                  <a:pt x="5096494" y="6381414"/>
                </a:lnTo>
                <a:lnTo>
                  <a:pt x="0" y="4976248"/>
                </a:lnTo>
                <a:cubicBezTo>
                  <a:pt x="0" y="3256416"/>
                  <a:pt x="3810" y="1723638"/>
                  <a:pt x="3810" y="3806"/>
                </a:cubicBez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</p:spPr>
        <p:txBody>
          <a:bodyPr wrap="square" tIns="540000" bIns="0"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DE" dirty="0"/>
          </a:p>
        </p:txBody>
      </p:sp>
      <p:sp>
        <p:nvSpPr>
          <p:cNvPr id="17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88948" y="269622"/>
            <a:ext cx="11224685" cy="10925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None/>
              <a:defRPr sz="4000" b="1" cap="all" baseline="0">
                <a:solidFill>
                  <a:srgbClr val="404040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Single or </a:t>
            </a:r>
            <a:br>
              <a:rPr lang="en-US" noProof="0" dirty="0"/>
            </a:br>
            <a:r>
              <a:rPr lang="en-US" noProof="0" dirty="0"/>
              <a:t>Double-Line Headline.</a:t>
            </a:r>
          </a:p>
        </p:txBody>
      </p:sp>
      <p:sp>
        <p:nvSpPr>
          <p:cNvPr id="18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88948" y="1386804"/>
            <a:ext cx="11224685" cy="5340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100"/>
              </a:lnSpc>
              <a:spcBef>
                <a:spcPts val="0"/>
              </a:spcBef>
              <a:spcAft>
                <a:spcPts val="0"/>
              </a:spcAft>
              <a:buNone/>
              <a:defRPr sz="2000" b="1" cap="all" baseline="0">
                <a:solidFill>
                  <a:srgbClr val="404040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Single or Double-line </a:t>
            </a:r>
            <a:r>
              <a:rPr lang="en-US" noProof="0" dirty="0" err="1"/>
              <a:t>Subheadline</a:t>
            </a:r>
            <a:r>
              <a:rPr lang="en-US" noProof="0" dirty="0"/>
              <a:t>.</a:t>
            </a:r>
          </a:p>
        </p:txBody>
      </p:sp>
      <p:sp>
        <p:nvSpPr>
          <p:cNvPr id="11" name="Textplatzhalt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88949" y="5634000"/>
            <a:ext cx="2677296" cy="3194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100" b="1" i="0" baseline="0">
                <a:solidFill>
                  <a:schemeClr val="tx1"/>
                </a:solidFill>
                <a:latin typeface="BMW Group Condensed Bold"/>
                <a:ea typeface="BMW Type Global Pro Regular" pitchFamily="2" charset="0"/>
                <a:cs typeface="BMW Group Condensed Bold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 noProof="0" dirty="0"/>
              <a:t>Department | Date</a:t>
            </a:r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614" y="6137292"/>
            <a:ext cx="1159625" cy="361604"/>
          </a:xfrm>
          <a:prstGeom prst="rect">
            <a:avLst/>
          </a:prstGeom>
        </p:spPr>
      </p:pic>
      <p:pic>
        <p:nvPicPr>
          <p:cNvPr id="16" name="Bild 7" descr="WortmarkeBMWGROUP Kopie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64" y="6138897"/>
            <a:ext cx="757729" cy="359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Bild 8" descr="BMWMINIRR_5fbg Kopie.jp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52"/>
          <a:stretch>
            <a:fillRect/>
          </a:stretch>
        </p:blipFill>
        <p:spPr bwMode="auto">
          <a:xfrm>
            <a:off x="10638520" y="6136097"/>
            <a:ext cx="1095373" cy="361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52319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01">
          <p15:clr>
            <a:srgbClr val="FBAE40"/>
          </p15:clr>
        </p15:guide>
        <p15:guide id="2" pos="7384">
          <p15:clr>
            <a:srgbClr val="FBAE40"/>
          </p15:clr>
        </p15:guide>
        <p15:guide id="3" orient="horz" pos="1830">
          <p15:clr>
            <a:srgbClr val="FBAE40"/>
          </p15:clr>
        </p15:guide>
        <p15:guide id="4" orient="horz" pos="3752">
          <p15:clr>
            <a:srgbClr val="FBAE40"/>
          </p15:clr>
        </p15:guide>
        <p15:guide id="5" orient="horz" pos="210">
          <p15:clr>
            <a:srgbClr val="FBAE40"/>
          </p15:clr>
        </p15:guide>
        <p15:guide id="6" orient="horz" pos="3543">
          <p15:clr>
            <a:srgbClr val="FBAE40"/>
          </p15:clr>
        </p15:guide>
        <p15:guide id="7" orient="horz" pos="216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ou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rgbClr val="E4E8EE"/>
              </a:gs>
            </a:gsLst>
            <a:lin ang="166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3" name="Bild 12" descr="Trigonalform_16zu9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18000"/>
            <a:ext cx="12192000" cy="2540000"/>
          </a:xfrm>
          <a:prstGeom prst="rect">
            <a:avLst/>
          </a:prstGeom>
        </p:spPr>
      </p:pic>
      <p:sp>
        <p:nvSpPr>
          <p:cNvPr id="18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488947" y="5634000"/>
            <a:ext cx="2600351" cy="3194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100" b="1" i="0" baseline="0">
                <a:solidFill>
                  <a:srgbClr val="343434"/>
                </a:solidFill>
                <a:latin typeface="BMW Group Condensed Bold"/>
                <a:ea typeface="BMW Type Global Pro Regular" pitchFamily="2" charset="0"/>
                <a:cs typeface="BMW Group Condensed Bold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 noProof="0" dirty="0"/>
              <a:t>Department | Date</a:t>
            </a:r>
          </a:p>
        </p:txBody>
      </p:sp>
      <p:sp>
        <p:nvSpPr>
          <p:cNvPr id="1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88948" y="1799485"/>
            <a:ext cx="11224685" cy="10925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buNone/>
              <a:defRPr sz="3900" b="1" cap="all" baseline="0">
                <a:solidFill>
                  <a:srgbClr val="667084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Single or Double-Line Headline.</a:t>
            </a:r>
          </a:p>
        </p:txBody>
      </p:sp>
      <p:sp>
        <p:nvSpPr>
          <p:cNvPr id="20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88948" y="2916667"/>
            <a:ext cx="11224685" cy="5340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100"/>
              </a:lnSpc>
              <a:spcBef>
                <a:spcPts val="0"/>
              </a:spcBef>
              <a:buNone/>
              <a:defRPr sz="2000" b="1" cap="all" baseline="0">
                <a:solidFill>
                  <a:srgbClr val="667084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Single or Double-Line </a:t>
            </a:r>
            <a:r>
              <a:rPr lang="en-US" noProof="0" dirty="0" err="1"/>
              <a:t>Subheadline</a:t>
            </a:r>
            <a:r>
              <a:rPr lang="en-US" noProof="0" dirty="0"/>
              <a:t>.</a:t>
            </a:r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613" y="6137292"/>
            <a:ext cx="1159625" cy="361604"/>
          </a:xfrm>
          <a:prstGeom prst="rect">
            <a:avLst/>
          </a:prstGeom>
        </p:spPr>
      </p:pic>
      <p:pic>
        <p:nvPicPr>
          <p:cNvPr id="15" name="Bild 7" descr="WortmarkeBMWGROUP Kopie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64" y="6138897"/>
            <a:ext cx="757729" cy="359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Bild 8" descr="BMWMINIRR_5fbg Kopie.jp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52"/>
          <a:stretch>
            <a:fillRect/>
          </a:stretch>
        </p:blipFill>
        <p:spPr bwMode="auto">
          <a:xfrm>
            <a:off x="10638520" y="6136097"/>
            <a:ext cx="1095373" cy="361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17040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79">
          <p15:clr>
            <a:srgbClr val="FBAE40"/>
          </p15:clr>
        </p15:guide>
        <p15:guide id="2" orient="horz" pos="1128">
          <p15:clr>
            <a:srgbClr val="FBAE40"/>
          </p15:clr>
        </p15:guide>
        <p15:guide id="3" orient="horz" pos="3544">
          <p15:clr>
            <a:srgbClr val="FBAE40"/>
          </p15:clr>
        </p15:guide>
        <p15:guide id="4" orient="horz" pos="1832">
          <p15:clr>
            <a:srgbClr val="FBAE40"/>
          </p15:clr>
        </p15:guide>
        <p15:guide id="5" pos="301">
          <p15:clr>
            <a:srgbClr val="FBAE40"/>
          </p15:clr>
        </p15:guide>
        <p15:guide id="6" pos="7384">
          <p15:clr>
            <a:srgbClr val="FBAE40"/>
          </p15:clr>
        </p15:guide>
        <p15:guide id="7" orient="horz" pos="375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8"/>
          <p:cNvSpPr/>
          <p:nvPr userDrawn="1"/>
        </p:nvSpPr>
        <p:spPr>
          <a:xfrm>
            <a:off x="0" y="0"/>
            <a:ext cx="12192000" cy="6294964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rgbClr val="E4E8EE"/>
              </a:gs>
            </a:gsLst>
            <a:lin ang="166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pic>
        <p:nvPicPr>
          <p:cNvPr id="16" name="Bild 10" descr="Next_100_Years_Signet.png"/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90" t="31947" r="48537" b="3"/>
          <a:stretch/>
        </p:blipFill>
        <p:spPr>
          <a:xfrm>
            <a:off x="4664261" y="1"/>
            <a:ext cx="7527739" cy="6330218"/>
          </a:xfrm>
          <a:prstGeom prst="rect">
            <a:avLst/>
          </a:prstGeom>
        </p:spPr>
      </p:pic>
      <p:sp>
        <p:nvSpPr>
          <p:cNvPr id="8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88949" y="1412875"/>
            <a:ext cx="2989019" cy="92462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0" indent="0">
              <a:lnSpc>
                <a:spcPts val="7200"/>
              </a:lnSpc>
              <a:spcBef>
                <a:spcPts val="0"/>
              </a:spcBef>
              <a:buNone/>
              <a:defRPr sz="7200" b="1" cap="all" baseline="0">
                <a:solidFill>
                  <a:srgbClr val="667084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01</a:t>
            </a:r>
          </a:p>
        </p:txBody>
      </p:sp>
      <p:sp>
        <p:nvSpPr>
          <p:cNvPr id="10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488948" y="2362896"/>
            <a:ext cx="11224685" cy="54886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ts val="4200"/>
              </a:lnSpc>
              <a:spcBef>
                <a:spcPts val="0"/>
              </a:spcBef>
              <a:buNone/>
              <a:defRPr sz="4000" b="1" cap="all" baseline="0">
                <a:solidFill>
                  <a:srgbClr val="667084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Chapter.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l"/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5138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836">
          <p15:clr>
            <a:srgbClr val="FBAE40"/>
          </p15:clr>
        </p15:guide>
        <p15:guide id="2" orient="horz" pos="887">
          <p15:clr>
            <a:srgbClr val="FBAE40"/>
          </p15:clr>
        </p15:guide>
        <p15:guide id="3" pos="7384">
          <p15:clr>
            <a:srgbClr val="FBAE40"/>
          </p15:clr>
        </p15:guide>
        <p15:guide id="4" pos="30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 baseline="0"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8948" y="1413933"/>
            <a:ext cx="11224685" cy="47074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/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2643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01">
          <p15:clr>
            <a:srgbClr val="FBAE40"/>
          </p15:clr>
        </p15:guide>
        <p15:guide id="2" pos="7384">
          <p15:clr>
            <a:srgbClr val="FBAE40"/>
          </p15:clr>
        </p15:guide>
        <p15:guide id="3" orient="horz" pos="210">
          <p15:clr>
            <a:srgbClr val="FBAE40"/>
          </p15:clr>
        </p15:guide>
        <p15:guide id="4" orient="horz" pos="663">
          <p15:clr>
            <a:srgbClr val="FBAE40"/>
          </p15:clr>
        </p15:guide>
        <p15:guide id="5" orient="horz" pos="890">
          <p15:clr>
            <a:srgbClr val="FBAE40"/>
          </p15:clr>
        </p15:guide>
        <p15:guide id="6" orient="horz" pos="3858">
          <p15:clr>
            <a:srgbClr val="FBAE40"/>
          </p15:clr>
        </p15:guide>
        <p15:guide id="7" orient="horz" pos="4260">
          <p15:clr>
            <a:srgbClr val="FBAE40"/>
          </p15:clr>
        </p15:guide>
        <p15:guide id="8" orient="horz" pos="404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ou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rgbClr val="E4E8EE"/>
              </a:gs>
            </a:gsLst>
            <a:lin ang="166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13" name="Bild 12" descr="Trigonalform_16zu9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18000"/>
            <a:ext cx="12192000" cy="2540000"/>
          </a:xfrm>
          <a:prstGeom prst="rect">
            <a:avLst/>
          </a:prstGeom>
        </p:spPr>
      </p:pic>
      <p:sp>
        <p:nvSpPr>
          <p:cNvPr id="18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488947" y="5634000"/>
            <a:ext cx="2600351" cy="31941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100" b="1" i="0" baseline="0">
                <a:solidFill>
                  <a:srgbClr val="343434"/>
                </a:solidFill>
                <a:latin typeface="BMW Group Condensed Bold"/>
                <a:ea typeface="BMW Type Global Pro Regular" pitchFamily="2" charset="0"/>
                <a:cs typeface="BMW Group Condensed Bold"/>
              </a:defRPr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 noProof="0" dirty="0"/>
              <a:t>Department | Date</a:t>
            </a:r>
          </a:p>
        </p:txBody>
      </p:sp>
      <p:sp>
        <p:nvSpPr>
          <p:cNvPr id="1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88948" y="1799485"/>
            <a:ext cx="11224685" cy="109251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>
              <a:lnSpc>
                <a:spcPts val="4000"/>
              </a:lnSpc>
              <a:spcBef>
                <a:spcPts val="0"/>
              </a:spcBef>
              <a:buNone/>
              <a:defRPr sz="3900" b="1" cap="all" baseline="0">
                <a:solidFill>
                  <a:srgbClr val="667084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Single or Double-Line Headline.</a:t>
            </a:r>
          </a:p>
        </p:txBody>
      </p:sp>
      <p:sp>
        <p:nvSpPr>
          <p:cNvPr id="20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88948" y="2916667"/>
            <a:ext cx="11224685" cy="5340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100"/>
              </a:lnSpc>
              <a:spcBef>
                <a:spcPts val="0"/>
              </a:spcBef>
              <a:buNone/>
              <a:defRPr sz="2000" b="1" cap="all" baseline="0">
                <a:solidFill>
                  <a:srgbClr val="667084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Single or Double-Line </a:t>
            </a:r>
            <a:r>
              <a:rPr lang="en-US" noProof="0" dirty="0" err="1"/>
              <a:t>Subheadline</a:t>
            </a:r>
            <a:r>
              <a:rPr lang="en-US" noProof="0" dirty="0"/>
              <a:t>.</a:t>
            </a:r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613" y="6137292"/>
            <a:ext cx="1159625" cy="361604"/>
          </a:xfrm>
          <a:prstGeom prst="rect">
            <a:avLst/>
          </a:prstGeom>
        </p:spPr>
      </p:pic>
      <p:pic>
        <p:nvPicPr>
          <p:cNvPr id="15" name="Bild 7" descr="WortmarkeBMWGROUP Kopie.jp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64" y="6138897"/>
            <a:ext cx="757729" cy="359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Bild 8" descr="BMWMINIRR_5fbg Kopie.jp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52"/>
          <a:stretch>
            <a:fillRect/>
          </a:stretch>
        </p:blipFill>
        <p:spPr bwMode="auto">
          <a:xfrm>
            <a:off x="10638520" y="6136097"/>
            <a:ext cx="1095373" cy="361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79" userDrawn="1">
          <p15:clr>
            <a:srgbClr val="FBAE40"/>
          </p15:clr>
        </p15:guide>
        <p15:guide id="2" orient="horz" pos="1128" userDrawn="1">
          <p15:clr>
            <a:srgbClr val="FBAE40"/>
          </p15:clr>
        </p15:guide>
        <p15:guide id="3" orient="horz" pos="3544" userDrawn="1">
          <p15:clr>
            <a:srgbClr val="FBAE40"/>
          </p15:clr>
        </p15:guide>
        <p15:guide id="4" orient="horz" pos="1832" userDrawn="1">
          <p15:clr>
            <a:srgbClr val="FBAE40"/>
          </p15:clr>
        </p15:guide>
        <p15:guide id="5" pos="301" userDrawn="1">
          <p15:clr>
            <a:srgbClr val="FBAE40"/>
          </p15:clr>
        </p15:guide>
        <p15:guide id="6" pos="7384" userDrawn="1">
          <p15:clr>
            <a:srgbClr val="FBAE40"/>
          </p15:clr>
        </p15:guide>
        <p15:guide id="7" orient="horz" pos="375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11"/>
          <p:cNvPicPr>
            <a:picLocks noChangeAspect="1"/>
          </p:cNvPicPr>
          <p:nvPr userDrawn="1"/>
        </p:nvPicPr>
        <p:blipFill rotWithShape="1">
          <a:blip r:embed="rId2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56" t="46096" r="-1521" b="2091"/>
          <a:stretch/>
        </p:blipFill>
        <p:spPr>
          <a:xfrm>
            <a:off x="-9832" y="0"/>
            <a:ext cx="6028267" cy="629390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488948" y="1413933"/>
            <a:ext cx="11224685" cy="47074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/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3201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">
          <p15:clr>
            <a:srgbClr val="FBAE40"/>
          </p15:clr>
        </p15:guide>
        <p15:guide id="2" orient="horz" pos="663">
          <p15:clr>
            <a:srgbClr val="FBAE40"/>
          </p15:clr>
        </p15:guide>
        <p15:guide id="3" orient="horz" pos="890">
          <p15:clr>
            <a:srgbClr val="FBAE40"/>
          </p15:clr>
        </p15:guide>
        <p15:guide id="4" orient="horz" pos="3858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4260">
          <p15:clr>
            <a:srgbClr val="FBAE40"/>
          </p15:clr>
        </p15:guide>
        <p15:guide id="7" pos="301">
          <p15:clr>
            <a:srgbClr val="FBAE40"/>
          </p15:clr>
        </p15:guide>
        <p15:guide id="8" pos="738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8"/>
          </p:nvPr>
        </p:nvSpPr>
        <p:spPr>
          <a:xfrm>
            <a:off x="488948" y="1413933"/>
            <a:ext cx="5486400" cy="47074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9"/>
          </p:nvPr>
        </p:nvSpPr>
        <p:spPr>
          <a:xfrm>
            <a:off x="6193368" y="1413933"/>
            <a:ext cx="5520267" cy="47074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 algn="l"/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87993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">
          <p15:clr>
            <a:srgbClr val="FBAE40"/>
          </p15:clr>
        </p15:guide>
        <p15:guide id="2" orient="horz" pos="663">
          <p15:clr>
            <a:srgbClr val="FBAE40"/>
          </p15:clr>
        </p15:guide>
        <p15:guide id="3" orient="horz" pos="890">
          <p15:clr>
            <a:srgbClr val="FBAE40"/>
          </p15:clr>
        </p15:guide>
        <p15:guide id="4" orient="horz" pos="3858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4260">
          <p15:clr>
            <a:srgbClr val="FBAE40"/>
          </p15:clr>
        </p15:guide>
        <p15:guide id="7" pos="3896">
          <p15:clr>
            <a:srgbClr val="FBAE40"/>
          </p15:clr>
        </p15:guide>
        <p15:guide id="8" pos="3768">
          <p15:clr>
            <a:srgbClr val="FBAE40"/>
          </p15:clr>
        </p15:guide>
        <p15:guide id="9" pos="7384">
          <p15:clr>
            <a:srgbClr val="FBAE40"/>
          </p15:clr>
        </p15:guide>
        <p15:guide id="10" pos="30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s with Sub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22"/>
          </p:nvPr>
        </p:nvSpPr>
        <p:spPr>
          <a:xfrm>
            <a:off x="6193368" y="1795463"/>
            <a:ext cx="5520267" cy="43259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3"/>
          </p:nvPr>
        </p:nvSpPr>
        <p:spPr>
          <a:xfrm>
            <a:off x="488948" y="1795463"/>
            <a:ext cx="5486400" cy="43259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 algn="l"/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6" hasCustomPrompt="1"/>
          </p:nvPr>
        </p:nvSpPr>
        <p:spPr>
          <a:xfrm>
            <a:off x="488950" y="1412875"/>
            <a:ext cx="5486400" cy="32385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27" hasCustomPrompt="1"/>
          </p:nvPr>
        </p:nvSpPr>
        <p:spPr>
          <a:xfrm>
            <a:off x="6193368" y="1412875"/>
            <a:ext cx="5486400" cy="32385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51059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">
          <p15:clr>
            <a:srgbClr val="FBAE40"/>
          </p15:clr>
        </p15:guide>
        <p15:guide id="2" orient="horz" pos="663">
          <p15:clr>
            <a:srgbClr val="FBAE40"/>
          </p15:clr>
        </p15:guide>
        <p15:guide id="3" orient="horz" pos="890">
          <p15:clr>
            <a:srgbClr val="FBAE40"/>
          </p15:clr>
        </p15:guide>
        <p15:guide id="4" orient="horz" pos="3858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4260">
          <p15:clr>
            <a:srgbClr val="FBAE40"/>
          </p15:clr>
        </p15:guide>
        <p15:guide id="7" pos="3897">
          <p15:clr>
            <a:srgbClr val="FBAE40"/>
          </p15:clr>
        </p15:guide>
        <p15:guide id="8" pos="3769">
          <p15:clr>
            <a:srgbClr val="FBAE40"/>
          </p15:clr>
        </p15:guide>
        <p15:guide id="9" pos="7384">
          <p15:clr>
            <a:srgbClr val="FBAE40"/>
          </p15:clr>
        </p15:guide>
        <p15:guide id="10" orient="horz" pos="1131">
          <p15:clr>
            <a:srgbClr val="FBAE40"/>
          </p15:clr>
        </p15:guide>
        <p15:guide id="11" orient="horz" pos="1094">
          <p15:clr>
            <a:srgbClr val="FBAE40"/>
          </p15:clr>
        </p15:guide>
        <p15:guide id="12" pos="30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36"/>
          </p:nvPr>
        </p:nvSpPr>
        <p:spPr>
          <a:xfrm>
            <a:off x="488948" y="1413933"/>
            <a:ext cx="11224685" cy="4707467"/>
          </a:xfrm>
          <a:pattFill prst="wdUpDiag">
            <a:fgClr>
              <a:srgbClr val="BFBFBF"/>
            </a:fgClr>
            <a:bgClr>
              <a:schemeClr val="bg1"/>
            </a:bgClr>
          </a:pattFill>
        </p:spPr>
        <p:txBody>
          <a:bodyPr tIns="540000" anchor="ctr"/>
          <a:lstStyle>
            <a:lvl1pPr marL="0" indent="0" algn="ctr">
              <a:buNone/>
              <a:defRPr sz="2000"/>
            </a:lvl1pPr>
          </a:lstStyle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394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3">
          <p15:clr>
            <a:srgbClr val="FBAE40"/>
          </p15:clr>
        </p15:guide>
        <p15:guide id="2" orient="horz" pos="216">
          <p15:clr>
            <a:srgbClr val="FBAE40"/>
          </p15:clr>
        </p15:guide>
        <p15:guide id="3" orient="horz" pos="890">
          <p15:clr>
            <a:srgbClr val="FBAE40"/>
          </p15:clr>
        </p15:guide>
        <p15:guide id="4" orient="horz" pos="3858">
          <p15:clr>
            <a:srgbClr val="FBAE40"/>
          </p15:clr>
        </p15:guide>
        <p15:guide id="5" pos="301">
          <p15:clr>
            <a:srgbClr val="FBAE40"/>
          </p15:clr>
        </p15:guide>
        <p15:guide id="6" pos="7384">
          <p15:clr>
            <a:srgbClr val="FBAE40"/>
          </p15:clr>
        </p15:guide>
        <p15:guide id="7" orient="horz" pos="4042">
          <p15:clr>
            <a:srgbClr val="FBAE40"/>
          </p15:clr>
        </p15:guide>
        <p15:guide id="8" orient="horz" pos="426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3"/>
          </p:nvPr>
        </p:nvSpPr>
        <p:spPr>
          <a:xfrm>
            <a:off x="5" y="1413933"/>
            <a:ext cx="12192003" cy="5444068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20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3209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3">
          <p15:clr>
            <a:srgbClr val="FBAE40"/>
          </p15:clr>
        </p15:guide>
        <p15:guide id="2" orient="horz" pos="216">
          <p15:clr>
            <a:srgbClr val="FBAE40"/>
          </p15:clr>
        </p15:guide>
        <p15:guide id="3" pos="301">
          <p15:clr>
            <a:srgbClr val="FBAE40"/>
          </p15:clr>
        </p15:guide>
        <p15:guide id="4" pos="738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33"/>
          </p:nvPr>
        </p:nvSpPr>
        <p:spPr>
          <a:xfrm>
            <a:off x="488948" y="1413936"/>
            <a:ext cx="5486400" cy="2606167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34"/>
          </p:nvPr>
        </p:nvSpPr>
        <p:spPr>
          <a:xfrm>
            <a:off x="6193368" y="1413936"/>
            <a:ext cx="5520267" cy="2606167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5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7"/>
          </p:nvPr>
        </p:nvSpPr>
        <p:spPr>
          <a:xfrm>
            <a:off x="488948" y="4183352"/>
            <a:ext cx="5486400" cy="1938048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4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38"/>
          </p:nvPr>
        </p:nvSpPr>
        <p:spPr>
          <a:xfrm>
            <a:off x="6193368" y="4191000"/>
            <a:ext cx="5520267" cy="1930400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4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781484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">
          <p15:clr>
            <a:srgbClr val="FBAE40"/>
          </p15:clr>
        </p15:guide>
        <p15:guide id="2" orient="horz" pos="663">
          <p15:clr>
            <a:srgbClr val="FBAE40"/>
          </p15:clr>
        </p15:guide>
        <p15:guide id="3" orient="horz" pos="890">
          <p15:clr>
            <a:srgbClr val="FBAE40"/>
          </p15:clr>
        </p15:guide>
        <p15:guide id="4" orient="horz" pos="3858">
          <p15:clr>
            <a:srgbClr val="FBAE40"/>
          </p15:clr>
        </p15:guide>
        <p15:guide id="5" pos="3896">
          <p15:clr>
            <a:srgbClr val="FBAE40"/>
          </p15:clr>
        </p15:guide>
        <p15:guide id="6" pos="301">
          <p15:clr>
            <a:srgbClr val="FBAE40"/>
          </p15:clr>
        </p15:guide>
        <p15:guide id="7" pos="7384">
          <p15:clr>
            <a:srgbClr val="FBAE40"/>
          </p15:clr>
        </p15:guide>
        <p15:guide id="8" pos="3768">
          <p15:clr>
            <a:srgbClr val="FBAE40"/>
          </p15:clr>
        </p15:guide>
        <p15:guide id="9" orient="horz" pos="4042">
          <p15:clr>
            <a:srgbClr val="FBAE40"/>
          </p15:clr>
        </p15:guide>
        <p15:guide id="10" orient="horz" pos="4260">
          <p15:clr>
            <a:srgbClr val="FBAE40"/>
          </p15:clr>
        </p15:guide>
        <p15:guide id="11" orient="horz" pos="2636">
          <p15:clr>
            <a:srgbClr val="FBAE40"/>
          </p15:clr>
        </p15:guide>
        <p15:guide id="12" orient="horz" pos="2538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33"/>
          </p:nvPr>
        </p:nvSpPr>
        <p:spPr>
          <a:xfrm>
            <a:off x="488950" y="1413936"/>
            <a:ext cx="3578577" cy="1675641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34"/>
          </p:nvPr>
        </p:nvSpPr>
        <p:spPr>
          <a:xfrm>
            <a:off x="4295424" y="1413936"/>
            <a:ext cx="3584221" cy="1683299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35"/>
          </p:nvPr>
        </p:nvSpPr>
        <p:spPr>
          <a:xfrm>
            <a:off x="8134521" y="1413936"/>
            <a:ext cx="3579112" cy="1683297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6"/>
          </p:nvPr>
        </p:nvSpPr>
        <p:spPr/>
        <p:txBody>
          <a:bodyPr/>
          <a:lstStyle/>
          <a:p>
            <a:pPr algn="l"/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7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ext Placeholder 15"/>
          <p:cNvSpPr>
            <a:spLocks noGrp="1"/>
          </p:cNvSpPr>
          <p:nvPr>
            <p:ph type="body" sz="quarter" idx="38"/>
          </p:nvPr>
        </p:nvSpPr>
        <p:spPr>
          <a:xfrm>
            <a:off x="488950" y="3259666"/>
            <a:ext cx="3578577" cy="2861734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4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39"/>
          </p:nvPr>
        </p:nvSpPr>
        <p:spPr>
          <a:xfrm>
            <a:off x="4301070" y="3259666"/>
            <a:ext cx="3578577" cy="2861734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4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40"/>
          </p:nvPr>
        </p:nvSpPr>
        <p:spPr>
          <a:xfrm>
            <a:off x="8135058" y="3259666"/>
            <a:ext cx="3578577" cy="2861734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4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69180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">
          <p15:clr>
            <a:srgbClr val="FBAE40"/>
          </p15:clr>
        </p15:guide>
        <p15:guide id="2" orient="horz" pos="663">
          <p15:clr>
            <a:srgbClr val="FBAE40"/>
          </p15:clr>
        </p15:guide>
        <p15:guide id="3" orient="horz" pos="890">
          <p15:clr>
            <a:srgbClr val="FBAE40"/>
          </p15:clr>
        </p15:guide>
        <p15:guide id="4" orient="horz" pos="3858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4260">
          <p15:clr>
            <a:srgbClr val="FBAE40"/>
          </p15:clr>
        </p15:guide>
        <p15:guide id="7" pos="7384">
          <p15:clr>
            <a:srgbClr val="FBAE40"/>
          </p15:clr>
        </p15:guide>
        <p15:guide id="8" pos="301">
          <p15:clr>
            <a:srgbClr val="FBAE40"/>
          </p15:clr>
        </p15:guide>
        <p15:guide id="9" pos="5120">
          <p15:clr>
            <a:srgbClr val="FBAE40"/>
          </p15:clr>
        </p15:guide>
        <p15:guide id="10" pos="4968">
          <p15:clr>
            <a:srgbClr val="FBAE40"/>
          </p15:clr>
        </p15:guide>
        <p15:guide id="11" pos="2704">
          <p15:clr>
            <a:srgbClr val="FBAE40"/>
          </p15:clr>
        </p15:guide>
        <p15:guide id="12" pos="2569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30"/>
          </p:nvPr>
        </p:nvSpPr>
        <p:spPr>
          <a:xfrm>
            <a:off x="488950" y="1413936"/>
            <a:ext cx="2619020" cy="1302299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31"/>
          </p:nvPr>
        </p:nvSpPr>
        <p:spPr>
          <a:xfrm>
            <a:off x="3352802" y="1413936"/>
            <a:ext cx="2617423" cy="1302299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32"/>
          </p:nvPr>
        </p:nvSpPr>
        <p:spPr>
          <a:xfrm>
            <a:off x="6220182" y="1413936"/>
            <a:ext cx="2619020" cy="1302299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33"/>
          </p:nvPr>
        </p:nvSpPr>
        <p:spPr>
          <a:xfrm>
            <a:off x="9096213" y="1413936"/>
            <a:ext cx="2617423" cy="1302299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16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pPr algn="l"/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38"/>
          </p:nvPr>
        </p:nvSpPr>
        <p:spPr>
          <a:xfrm>
            <a:off x="488948" y="2895604"/>
            <a:ext cx="2619021" cy="3225799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2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39"/>
          </p:nvPr>
        </p:nvSpPr>
        <p:spPr>
          <a:xfrm>
            <a:off x="3352803" y="2895604"/>
            <a:ext cx="2619021" cy="3225799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200" dirty="0" smtClean="0">
                <a:solidFill>
                  <a:srgbClr val="404040"/>
                </a:solidFill>
              </a:defRPr>
            </a:lvl1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40"/>
          </p:nvPr>
        </p:nvSpPr>
        <p:spPr>
          <a:xfrm>
            <a:off x="6220180" y="2887134"/>
            <a:ext cx="2619021" cy="3234266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2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41"/>
          </p:nvPr>
        </p:nvSpPr>
        <p:spPr>
          <a:xfrm>
            <a:off x="9094612" y="2887134"/>
            <a:ext cx="2619021" cy="3234266"/>
          </a:xfrm>
        </p:spPr>
        <p:txBody>
          <a:bodyPr vert="horz" lIns="0" tIns="0" rIns="0" bIns="0" rtlCol="0">
            <a:normAutofit/>
          </a:bodyPr>
          <a:lstStyle>
            <a:lvl1pPr>
              <a:buFontTx/>
              <a:buNone/>
              <a:defRPr lang="en-US" sz="1200" smtClean="0">
                <a:solidFill>
                  <a:srgbClr val="404040"/>
                </a:solidFill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R="0" lvl="0" indent="0" fontAlgn="auto">
              <a:lnSpc>
                <a:spcPct val="100000"/>
              </a:lnSpc>
              <a:buClrTx/>
              <a:buSzTx/>
              <a:buNone/>
              <a:tabLst/>
            </a:pPr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976933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">
          <p15:clr>
            <a:srgbClr val="FBAE40"/>
          </p15:clr>
        </p15:guide>
        <p15:guide id="2" orient="horz" pos="663">
          <p15:clr>
            <a:srgbClr val="FBAE40"/>
          </p15:clr>
        </p15:guide>
        <p15:guide id="3" orient="horz" pos="890">
          <p15:clr>
            <a:srgbClr val="FBAE40"/>
          </p15:clr>
        </p15:guide>
        <p15:guide id="4" orient="horz" pos="3858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4260">
          <p15:clr>
            <a:srgbClr val="FBAE40"/>
          </p15:clr>
        </p15:guide>
        <p15:guide id="7" pos="301">
          <p15:clr>
            <a:srgbClr val="FBAE40"/>
          </p15:clr>
        </p15:guide>
        <p15:guide id="8" pos="7384">
          <p15:clr>
            <a:srgbClr val="FBAE40"/>
          </p15:clr>
        </p15:guide>
        <p15:guide id="9" pos="1960">
          <p15:clr>
            <a:srgbClr val="FBAE40"/>
          </p15:clr>
        </p15:guide>
        <p15:guide id="10" pos="2112">
          <p15:clr>
            <a:srgbClr val="FBAE40"/>
          </p15:clr>
        </p15:guide>
        <p15:guide id="11" pos="3768">
          <p15:clr>
            <a:srgbClr val="FBAE40"/>
          </p15:clr>
        </p15:guide>
        <p15:guide id="12" pos="3912">
          <p15:clr>
            <a:srgbClr val="FBAE40"/>
          </p15:clr>
        </p15:guide>
        <p15:guide id="13" pos="5564">
          <p15:clr>
            <a:srgbClr val="FBAE40"/>
          </p15:clr>
        </p15:guide>
        <p15:guide id="14" pos="572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bina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6204657" y="1413933"/>
            <a:ext cx="5508976" cy="47074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6" y="1413933"/>
            <a:ext cx="5971817" cy="4715934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720000" rIns="0" bIns="0" rtlCol="0" anchor="ctr" anchorCtr="0">
            <a:noAutofit/>
          </a:bodyPr>
          <a:lstStyle>
            <a:lvl1pPr algn="ctr">
              <a:buFontTx/>
              <a:buNone/>
              <a:defRPr lang="en-US" sz="20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algn="l"/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9538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">
          <p15:clr>
            <a:srgbClr val="FBAE40"/>
          </p15:clr>
        </p15:guide>
        <p15:guide id="2" orient="horz" pos="663">
          <p15:clr>
            <a:srgbClr val="FBAE40"/>
          </p15:clr>
        </p15:guide>
        <p15:guide id="3" orient="horz" pos="890">
          <p15:clr>
            <a:srgbClr val="FBAE40"/>
          </p15:clr>
        </p15:guide>
        <p15:guide id="4" orient="horz" pos="3858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4260">
          <p15:clr>
            <a:srgbClr val="FBAE40"/>
          </p15:clr>
        </p15:guide>
        <p15:guide id="7" pos="301">
          <p15:clr>
            <a:srgbClr val="FBAE40"/>
          </p15:clr>
        </p15:guide>
        <p15:guide id="8" pos="7384">
          <p15:clr>
            <a:srgbClr val="FBAE40"/>
          </p15:clr>
        </p15:guide>
        <p15:guide id="9" pos="3768">
          <p15:clr>
            <a:srgbClr val="FBAE40"/>
          </p15:clr>
        </p15:guide>
        <p15:guide id="10" pos="390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032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3">
          <p15:clr>
            <a:srgbClr val="FBAE40"/>
          </p15:clr>
        </p15:guide>
        <p15:guide id="2" orient="horz" pos="216">
          <p15:clr>
            <a:srgbClr val="FBAE40"/>
          </p15:clr>
        </p15:guide>
        <p15:guide id="3" orient="horz" pos="888">
          <p15:clr>
            <a:srgbClr val="FBAE40"/>
          </p15:clr>
        </p15:guide>
        <p15:guide id="4" orient="horz" pos="3858">
          <p15:clr>
            <a:srgbClr val="FBAE40"/>
          </p15:clr>
        </p15:guide>
        <p15:guide id="5" orient="horz" pos="4042">
          <p15:clr>
            <a:srgbClr val="FBAE40"/>
          </p15:clr>
        </p15:guide>
        <p15:guide id="6" orient="horz" pos="4260">
          <p15:clr>
            <a:srgbClr val="FBAE40"/>
          </p15:clr>
        </p15:guide>
        <p15:guide id="7" pos="301">
          <p15:clr>
            <a:srgbClr val="FBAE40"/>
          </p15:clr>
        </p15:guide>
        <p15:guide id="8" pos="738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8"/>
          <p:cNvSpPr/>
          <p:nvPr userDrawn="1"/>
        </p:nvSpPr>
        <p:spPr>
          <a:xfrm>
            <a:off x="0" y="0"/>
            <a:ext cx="12192000" cy="6294964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rgbClr val="E4E8EE"/>
              </a:gs>
            </a:gsLst>
            <a:lin ang="166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16" name="Bild 10" descr="Next_100_Years_Signet.png"/>
          <p:cNvPicPr>
            <a:picLocks noChangeAspect="1"/>
          </p:cNvPicPr>
          <p:nvPr userDrawn="1"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90" t="31947" r="48537" b="3"/>
          <a:stretch/>
        </p:blipFill>
        <p:spPr>
          <a:xfrm>
            <a:off x="4664261" y="1"/>
            <a:ext cx="7527739" cy="6330218"/>
          </a:xfrm>
          <a:prstGeom prst="rect">
            <a:avLst/>
          </a:prstGeom>
        </p:spPr>
      </p:pic>
      <p:sp>
        <p:nvSpPr>
          <p:cNvPr id="8" name="Textplatzhalt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88949" y="1412875"/>
            <a:ext cx="2989019" cy="92462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0" indent="0">
              <a:lnSpc>
                <a:spcPts val="7200"/>
              </a:lnSpc>
              <a:spcBef>
                <a:spcPts val="0"/>
              </a:spcBef>
              <a:buNone/>
              <a:defRPr sz="7200" b="1" cap="all" baseline="0">
                <a:solidFill>
                  <a:srgbClr val="667084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01</a:t>
            </a:r>
          </a:p>
        </p:txBody>
      </p:sp>
      <p:sp>
        <p:nvSpPr>
          <p:cNvPr id="10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488948" y="2362896"/>
            <a:ext cx="11224685" cy="54886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ts val="4200"/>
              </a:lnSpc>
              <a:spcBef>
                <a:spcPts val="0"/>
              </a:spcBef>
              <a:buNone/>
              <a:defRPr sz="4000" b="1" cap="all" baseline="0">
                <a:solidFill>
                  <a:srgbClr val="667084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Chapter.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836" userDrawn="1">
          <p15:clr>
            <a:srgbClr val="FBAE40"/>
          </p15:clr>
        </p15:guide>
        <p15:guide id="2" orient="horz" pos="887" userDrawn="1">
          <p15:clr>
            <a:srgbClr val="FBAE40"/>
          </p15:clr>
        </p15:guide>
        <p15:guide id="3" pos="7384" userDrawn="1">
          <p15:clr>
            <a:srgbClr val="FBAE40"/>
          </p15:clr>
        </p15:guide>
        <p15:guide id="4" pos="301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16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 baseline="0"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488948" y="1413933"/>
            <a:ext cx="11224685" cy="47074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301" userDrawn="1">
          <p15:clr>
            <a:srgbClr val="FBAE40"/>
          </p15:clr>
        </p15:guide>
        <p15:guide id="2" pos="7384" userDrawn="1">
          <p15:clr>
            <a:srgbClr val="FBAE40"/>
          </p15:clr>
        </p15:guide>
        <p15:guide id="3" orient="horz" pos="210" userDrawn="1">
          <p15:clr>
            <a:srgbClr val="FBAE40"/>
          </p15:clr>
        </p15:guide>
        <p15:guide id="4" orient="horz" pos="663" userDrawn="1">
          <p15:clr>
            <a:srgbClr val="FBAE40"/>
          </p15:clr>
        </p15:guide>
        <p15:guide id="5" orient="horz" pos="890" userDrawn="1">
          <p15:clr>
            <a:srgbClr val="FBAE40"/>
          </p15:clr>
        </p15:guide>
        <p15:guide id="6" orient="horz" pos="3858" userDrawn="1">
          <p15:clr>
            <a:srgbClr val="FBAE40"/>
          </p15:clr>
        </p15:guide>
        <p15:guide id="7" orient="horz" pos="4260" userDrawn="1">
          <p15:clr>
            <a:srgbClr val="FBAE40"/>
          </p15:clr>
        </p15:guide>
        <p15:guide id="8" orient="horz" pos="404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11"/>
          <p:cNvPicPr>
            <a:picLocks noChangeAspect="1"/>
          </p:cNvPicPr>
          <p:nvPr userDrawn="1"/>
        </p:nvPicPr>
        <p:blipFill rotWithShape="1">
          <a:blip r:embed="rId2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56" t="46096" r="-1521" b="2091"/>
          <a:stretch/>
        </p:blipFill>
        <p:spPr>
          <a:xfrm>
            <a:off x="-9832" y="0"/>
            <a:ext cx="6028267" cy="629390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488948" y="1413933"/>
            <a:ext cx="11224685" cy="47074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" userDrawn="1">
          <p15:clr>
            <a:srgbClr val="FBAE40"/>
          </p15:clr>
        </p15:guide>
        <p15:guide id="2" orient="horz" pos="663" userDrawn="1">
          <p15:clr>
            <a:srgbClr val="FBAE40"/>
          </p15:clr>
        </p15:guide>
        <p15:guide id="3" orient="horz" pos="890" userDrawn="1">
          <p15:clr>
            <a:srgbClr val="FBAE40"/>
          </p15:clr>
        </p15:guide>
        <p15:guide id="4" orient="horz" pos="3858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4260" userDrawn="1">
          <p15:clr>
            <a:srgbClr val="FBAE40"/>
          </p15:clr>
        </p15:guide>
        <p15:guide id="7" pos="301" userDrawn="1">
          <p15:clr>
            <a:srgbClr val="FBAE40"/>
          </p15:clr>
        </p15:guide>
        <p15:guide id="8" pos="738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8"/>
          </p:nvPr>
        </p:nvSpPr>
        <p:spPr>
          <a:xfrm>
            <a:off x="488948" y="1413933"/>
            <a:ext cx="5486400" cy="47074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9"/>
          </p:nvPr>
        </p:nvSpPr>
        <p:spPr>
          <a:xfrm>
            <a:off x="6193368" y="1413933"/>
            <a:ext cx="5520267" cy="470746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" userDrawn="1">
          <p15:clr>
            <a:srgbClr val="FBAE40"/>
          </p15:clr>
        </p15:guide>
        <p15:guide id="2" orient="horz" pos="663" userDrawn="1">
          <p15:clr>
            <a:srgbClr val="FBAE40"/>
          </p15:clr>
        </p15:guide>
        <p15:guide id="3" orient="horz" pos="890" userDrawn="1">
          <p15:clr>
            <a:srgbClr val="FBAE40"/>
          </p15:clr>
        </p15:guide>
        <p15:guide id="4" orient="horz" pos="3858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4260" userDrawn="1">
          <p15:clr>
            <a:srgbClr val="FBAE40"/>
          </p15:clr>
        </p15:guide>
        <p15:guide id="7" pos="3896" userDrawn="1">
          <p15:clr>
            <a:srgbClr val="FBAE40"/>
          </p15:clr>
        </p15:guide>
        <p15:guide id="8" pos="3768" userDrawn="1">
          <p15:clr>
            <a:srgbClr val="FBAE40"/>
          </p15:clr>
        </p15:guide>
        <p15:guide id="9" pos="7384" userDrawn="1">
          <p15:clr>
            <a:srgbClr val="FBAE40"/>
          </p15:clr>
        </p15:guide>
        <p15:guide id="10" pos="30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s with Subhead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22"/>
          </p:nvPr>
        </p:nvSpPr>
        <p:spPr>
          <a:xfrm>
            <a:off x="6193368" y="1795463"/>
            <a:ext cx="5520267" cy="43259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3"/>
          </p:nvPr>
        </p:nvSpPr>
        <p:spPr>
          <a:xfrm>
            <a:off x="488948" y="1795463"/>
            <a:ext cx="5486400" cy="43259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6" hasCustomPrompt="1"/>
          </p:nvPr>
        </p:nvSpPr>
        <p:spPr>
          <a:xfrm>
            <a:off x="488950" y="1412875"/>
            <a:ext cx="5486400" cy="32385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27" hasCustomPrompt="1"/>
          </p:nvPr>
        </p:nvSpPr>
        <p:spPr>
          <a:xfrm>
            <a:off x="6193368" y="1412875"/>
            <a:ext cx="5486400" cy="323850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" userDrawn="1">
          <p15:clr>
            <a:srgbClr val="FBAE40"/>
          </p15:clr>
        </p15:guide>
        <p15:guide id="2" orient="horz" pos="663" userDrawn="1">
          <p15:clr>
            <a:srgbClr val="FBAE40"/>
          </p15:clr>
        </p15:guide>
        <p15:guide id="3" orient="horz" pos="890" userDrawn="1">
          <p15:clr>
            <a:srgbClr val="FBAE40"/>
          </p15:clr>
        </p15:guide>
        <p15:guide id="4" orient="horz" pos="3858" userDrawn="1">
          <p15:clr>
            <a:srgbClr val="FBAE40"/>
          </p15:clr>
        </p15:guide>
        <p15:guide id="5" orient="horz" pos="4042" userDrawn="1">
          <p15:clr>
            <a:srgbClr val="FBAE40"/>
          </p15:clr>
        </p15:guide>
        <p15:guide id="6" orient="horz" pos="4260" userDrawn="1">
          <p15:clr>
            <a:srgbClr val="FBAE40"/>
          </p15:clr>
        </p15:guide>
        <p15:guide id="7" pos="3897" userDrawn="1">
          <p15:clr>
            <a:srgbClr val="FBAE40"/>
          </p15:clr>
        </p15:guide>
        <p15:guide id="8" pos="3769" userDrawn="1">
          <p15:clr>
            <a:srgbClr val="FBAE40"/>
          </p15:clr>
        </p15:guide>
        <p15:guide id="9" pos="7384" userDrawn="1">
          <p15:clr>
            <a:srgbClr val="FBAE40"/>
          </p15:clr>
        </p15:guide>
        <p15:guide id="10" orient="horz" pos="1131" userDrawn="1">
          <p15:clr>
            <a:srgbClr val="FBAE40"/>
          </p15:clr>
        </p15:guide>
        <p15:guide id="11" orient="horz" pos="1094" userDrawn="1">
          <p15:clr>
            <a:srgbClr val="FBAE40"/>
          </p15:clr>
        </p15:guide>
        <p15:guide id="12" pos="30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r>
              <a:rPr lang="en-US" noProof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36"/>
          </p:nvPr>
        </p:nvSpPr>
        <p:spPr>
          <a:xfrm>
            <a:off x="488948" y="1413933"/>
            <a:ext cx="11224685" cy="4707467"/>
          </a:xfrm>
          <a:pattFill prst="wdUpDiag">
            <a:fgClr>
              <a:srgbClr val="BFBFBF"/>
            </a:fgClr>
            <a:bgClr>
              <a:schemeClr val="bg1"/>
            </a:bgClr>
          </a:pattFill>
        </p:spPr>
        <p:txBody>
          <a:bodyPr tIns="540000" anchor="ctr"/>
          <a:lstStyle>
            <a:lvl1pPr marL="0" indent="0" algn="ctr">
              <a:buNone/>
              <a:defRPr sz="2000"/>
            </a:lvl1pPr>
          </a:lstStyle>
          <a:p>
            <a:r>
              <a:rPr lang="en-US" smtClean="0"/>
              <a:t>Click icon to add picture</a:t>
            </a:r>
            <a:endParaRPr lang="en-US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663" userDrawn="1">
          <p15:clr>
            <a:srgbClr val="FBAE40"/>
          </p15:clr>
        </p15:guide>
        <p15:guide id="2" orient="horz" pos="216" userDrawn="1">
          <p15:clr>
            <a:srgbClr val="FBAE40"/>
          </p15:clr>
        </p15:guide>
        <p15:guide id="3" orient="horz" pos="890" userDrawn="1">
          <p15:clr>
            <a:srgbClr val="FBAE40"/>
          </p15:clr>
        </p15:guide>
        <p15:guide id="4" orient="horz" pos="3858" userDrawn="1">
          <p15:clr>
            <a:srgbClr val="FBAE40"/>
          </p15:clr>
        </p15:guide>
        <p15:guide id="5" pos="301" userDrawn="1">
          <p15:clr>
            <a:srgbClr val="FBAE40"/>
          </p15:clr>
        </p15:guide>
        <p15:guide id="6" pos="7384" userDrawn="1">
          <p15:clr>
            <a:srgbClr val="FBAE40"/>
          </p15:clr>
        </p15:guide>
        <p15:guide id="7" orient="horz" pos="4042" userDrawn="1">
          <p15:clr>
            <a:srgbClr val="FBAE40"/>
          </p15:clr>
        </p15:guide>
        <p15:guide id="8" orient="horz" pos="42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ictur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/>
          <a:lstStyle>
            <a:lvl1pPr>
              <a:lnSpc>
                <a:spcPts val="2700"/>
              </a:lnSpc>
              <a:defRPr/>
            </a:lvl1pPr>
          </a:lstStyle>
          <a:p>
            <a:r>
              <a:rPr lang="en-US" noProof="0" dirty="0"/>
              <a:t>Click to edit Master title style.</a:t>
            </a:r>
            <a:br>
              <a:rPr lang="en-US" noProof="0" dirty="0"/>
            </a:br>
            <a:r>
              <a:rPr lang="en-US" noProof="0" dirty="0"/>
              <a:t>Second Line Lorem Ipsum.</a:t>
            </a:r>
          </a:p>
        </p:txBody>
      </p:sp>
      <p:sp>
        <p:nvSpPr>
          <p:cNvPr id="4" name="Picture Placeholder 6"/>
          <p:cNvSpPr>
            <a:spLocks noGrp="1"/>
          </p:cNvSpPr>
          <p:nvPr>
            <p:ph type="pic" sz="quarter" idx="33"/>
          </p:nvPr>
        </p:nvSpPr>
        <p:spPr>
          <a:xfrm>
            <a:off x="5" y="1413933"/>
            <a:ext cx="12192003" cy="5444068"/>
          </a:xfrm>
          <a:pattFill prst="wdUpDiag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vert="horz" lIns="0" tIns="540000" rIns="0" bIns="0" rtlCol="0" anchor="ctr" anchorCtr="0">
            <a:noAutofit/>
          </a:bodyPr>
          <a:lstStyle>
            <a:lvl1pPr algn="ctr">
              <a:buFontTx/>
              <a:buNone/>
              <a:defRPr lang="en-US" sz="2000">
                <a:ea typeface="BMW Type Global Pro Regular" pitchFamily="2" charset="0"/>
                <a:cs typeface="BMW Group" pitchFamily="2" charset="0"/>
              </a:defRPr>
            </a:lvl1pPr>
          </a:lstStyle>
          <a:p>
            <a:pPr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663" userDrawn="1">
          <p15:clr>
            <a:srgbClr val="FBAE40"/>
          </p15:clr>
        </p15:guide>
        <p15:guide id="2" orient="horz" pos="216" userDrawn="1">
          <p15:clr>
            <a:srgbClr val="FBAE40"/>
          </p15:clr>
        </p15:guide>
        <p15:guide id="3" pos="301" userDrawn="1">
          <p15:clr>
            <a:srgbClr val="FBAE40"/>
          </p15:clr>
        </p15:guide>
        <p15:guide id="4" pos="738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488949" y="6425350"/>
            <a:ext cx="9851675" cy="3317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rgbClr val="404040"/>
                </a:solidFill>
              </a:defRPr>
            </a:lvl1pPr>
          </a:lstStyle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10586156" y="6425347"/>
            <a:ext cx="1127477" cy="33178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404040"/>
                </a:solidFill>
              </a:defRPr>
            </a:lvl1pPr>
          </a:lstStyle>
          <a:p>
            <a:r>
              <a:rPr lang="en-US" noProof="0" dirty="0"/>
              <a:t>Page </a:t>
            </a:r>
            <a:fld id="{AA807A42-CF27-4B84-8583-18EBE418342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82" name="Gerade Verbindung 81"/>
          <p:cNvCxnSpPr/>
          <p:nvPr userDrawn="1"/>
        </p:nvCxnSpPr>
        <p:spPr>
          <a:xfrm>
            <a:off x="-1" y="6298735"/>
            <a:ext cx="12192001" cy="0"/>
          </a:xfrm>
          <a:prstGeom prst="line">
            <a:avLst/>
          </a:prstGeom>
          <a:ln w="12700">
            <a:solidFill>
              <a:schemeClr val="tx1">
                <a:alpha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0" name="Rechteck 279"/>
          <p:cNvSpPr/>
          <p:nvPr/>
        </p:nvSpPr>
        <p:spPr>
          <a:xfrm>
            <a:off x="237067" y="177800"/>
            <a:ext cx="24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 dirty="0"/>
          </a:p>
        </p:txBody>
      </p:sp>
      <p:sp>
        <p:nvSpPr>
          <p:cNvPr id="8" name="empower - DO NOT DELETE!!!" hidden="1"/>
          <p:cNvSpPr/>
          <p:nvPr userDrawn="1">
            <p:custDataLst>
              <p:tags r:id="rId17"/>
            </p:custDataLst>
          </p:nvPr>
        </p:nvSpPr>
        <p:spPr>
          <a:xfrm>
            <a:off x="-1693333" y="-1270000"/>
            <a:ext cx="0" cy="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>
              <a:lnSpc>
                <a:spcPts val="2700"/>
              </a:lnSpc>
            </a:pPr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8948" y="1413933"/>
            <a:ext cx="11224685" cy="47074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/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6" r:id="rId2"/>
    <p:sldLayoutId id="2147483748" r:id="rId3"/>
    <p:sldLayoutId id="2147483749" r:id="rId4"/>
    <p:sldLayoutId id="2147483752" r:id="rId5"/>
    <p:sldLayoutId id="2147483750" r:id="rId6"/>
    <p:sldLayoutId id="2147483751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62" r:id="rId14"/>
    <p:sldLayoutId id="2147483764" r:id="rId15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ts val="3400"/>
        </a:lnSpc>
        <a:spcBef>
          <a:spcPct val="0"/>
        </a:spcBef>
        <a:buNone/>
        <a:defRPr lang="de-DE" sz="2600" b="1" kern="1200" cap="all" baseline="0" smtClean="0">
          <a:solidFill>
            <a:srgbClr val="92A2BD"/>
          </a:solidFill>
          <a:latin typeface="+mj-lt"/>
          <a:ea typeface="+mn-ea"/>
          <a:cs typeface="+mn-cs"/>
        </a:defRPr>
      </a:lvl1pPr>
    </p:titleStyle>
    <p:bodyStyle>
      <a:lvl1pPr marL="176213" indent="-176213" algn="l" defTabSz="914400" rtl="0" eaLnBrk="1" latinLnBrk="0" hangingPunct="1">
        <a:spcBef>
          <a:spcPts val="0"/>
        </a:spcBef>
        <a:spcAft>
          <a:spcPts val="600"/>
        </a:spcAft>
        <a:buFont typeface="Symbol" panose="05050102010706020507" pitchFamily="18" charset="2"/>
        <a:buChar char="-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spcBef>
          <a:spcPts val="0"/>
        </a:spcBef>
        <a:spcAft>
          <a:spcPts val="600"/>
        </a:spcAft>
        <a:buFont typeface="Symbol" panose="05050102010706020507" pitchFamily="18" charset="2"/>
        <a:buChar char="-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spcBef>
          <a:spcPts val="0"/>
        </a:spcBef>
        <a:spcAft>
          <a:spcPts val="600"/>
        </a:spcAft>
        <a:buFont typeface="Symbol" panose="05050102010706020507" pitchFamily="18" charset="2"/>
        <a:buChar char="-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180000" algn="l" defTabSz="914400" rtl="0" eaLnBrk="1" latinLnBrk="0" hangingPunct="1">
        <a:spcBef>
          <a:spcPts val="0"/>
        </a:spcBef>
        <a:spcAft>
          <a:spcPts val="600"/>
        </a:spcAft>
        <a:buFont typeface="Symbol" panose="05050102010706020507" pitchFamily="18" charset="2"/>
        <a:buChar char="-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180000" algn="l" defTabSz="914400" rtl="0" eaLnBrk="1" latinLnBrk="0" hangingPunct="1">
        <a:spcBef>
          <a:spcPts val="0"/>
        </a:spcBef>
        <a:spcAft>
          <a:spcPts val="600"/>
        </a:spcAft>
        <a:buFont typeface="Symbol" panose="05050102010706020507" pitchFamily="18" charset="2"/>
        <a:buChar char="-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488949" y="6425350"/>
            <a:ext cx="9851675" cy="3317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rgbClr val="404040"/>
                </a:solidFill>
              </a:defRPr>
            </a:lvl1pPr>
          </a:lstStyle>
          <a:p>
            <a:pPr algn="l"/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10586156" y="6425347"/>
            <a:ext cx="1127477" cy="33178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rgbClr val="404040"/>
                </a:solidFill>
              </a:defRPr>
            </a:lvl1pPr>
          </a:lstStyle>
          <a:p>
            <a:r>
              <a:rPr lang="en-US" dirty="0"/>
              <a:t>Page </a:t>
            </a:r>
            <a:fld id="{AA807A42-CF27-4B84-8583-18EBE418342E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2" name="Gerade Verbindung 81"/>
          <p:cNvCxnSpPr/>
          <p:nvPr userDrawn="1"/>
        </p:nvCxnSpPr>
        <p:spPr>
          <a:xfrm>
            <a:off x="-1" y="6298735"/>
            <a:ext cx="12192001" cy="0"/>
          </a:xfrm>
          <a:prstGeom prst="line">
            <a:avLst/>
          </a:prstGeom>
          <a:ln w="12700">
            <a:solidFill>
              <a:schemeClr val="tx1">
                <a:alpha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0" name="Rechteck 279"/>
          <p:cNvSpPr/>
          <p:nvPr/>
        </p:nvSpPr>
        <p:spPr>
          <a:xfrm>
            <a:off x="237067" y="177800"/>
            <a:ext cx="240000" cy="1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prstClr val="white"/>
              </a:solidFill>
            </a:endParaRPr>
          </a:p>
        </p:txBody>
      </p:sp>
      <p:sp>
        <p:nvSpPr>
          <p:cNvPr id="8" name="empower - DO NOT DELETE!!!" hidden="1"/>
          <p:cNvSpPr/>
          <p:nvPr userDrawn="1">
            <p:custDataLst>
              <p:tags r:id="rId17"/>
            </p:custDataLst>
          </p:nvPr>
        </p:nvSpPr>
        <p:spPr>
          <a:xfrm>
            <a:off x="-1693333" y="-1270000"/>
            <a:ext cx="0" cy="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8948" y="347184"/>
            <a:ext cx="11224685" cy="70147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>
              <a:lnSpc>
                <a:spcPts val="2700"/>
              </a:lnSpc>
            </a:pPr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8948" y="1413933"/>
            <a:ext cx="11224685" cy="470746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3681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</p:sldLayoutIdLst>
  <p:hf hdr="0" dt="0"/>
  <p:txStyles>
    <p:titleStyle>
      <a:lvl1pPr algn="l" defTabSz="914400" rtl="0" eaLnBrk="1" latinLnBrk="0" hangingPunct="1">
        <a:lnSpc>
          <a:spcPts val="3400"/>
        </a:lnSpc>
        <a:spcBef>
          <a:spcPct val="0"/>
        </a:spcBef>
        <a:buNone/>
        <a:defRPr lang="de-DE" sz="2600" b="1" kern="1200" cap="all" baseline="0" smtClean="0">
          <a:solidFill>
            <a:srgbClr val="92A2BD"/>
          </a:solidFill>
          <a:latin typeface="+mj-lt"/>
          <a:ea typeface="+mn-ea"/>
          <a:cs typeface="+mn-cs"/>
        </a:defRPr>
      </a:lvl1pPr>
    </p:titleStyle>
    <p:bodyStyle>
      <a:lvl1pPr marL="176213" indent="-176213" algn="l" defTabSz="914400" rtl="0" eaLnBrk="1" latinLnBrk="0" hangingPunct="1">
        <a:spcBef>
          <a:spcPts val="0"/>
        </a:spcBef>
        <a:spcAft>
          <a:spcPts val="600"/>
        </a:spcAft>
        <a:buFont typeface="Symbol" panose="05050102010706020507" pitchFamily="18" charset="2"/>
        <a:buChar char="-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spcBef>
          <a:spcPts val="0"/>
        </a:spcBef>
        <a:spcAft>
          <a:spcPts val="600"/>
        </a:spcAft>
        <a:buFont typeface="Symbol" panose="05050102010706020507" pitchFamily="18" charset="2"/>
        <a:buChar char="-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spcBef>
          <a:spcPts val="0"/>
        </a:spcBef>
        <a:spcAft>
          <a:spcPts val="600"/>
        </a:spcAft>
        <a:buFont typeface="Symbol" panose="05050102010706020507" pitchFamily="18" charset="2"/>
        <a:buChar char="-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180000" algn="l" defTabSz="914400" rtl="0" eaLnBrk="1" latinLnBrk="0" hangingPunct="1">
        <a:spcBef>
          <a:spcPts val="0"/>
        </a:spcBef>
        <a:spcAft>
          <a:spcPts val="600"/>
        </a:spcAft>
        <a:buFont typeface="Symbol" panose="05050102010706020507" pitchFamily="18" charset="2"/>
        <a:buChar char="-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180000" algn="l" defTabSz="914400" rtl="0" eaLnBrk="1" latinLnBrk="0" hangingPunct="1">
        <a:spcBef>
          <a:spcPts val="0"/>
        </a:spcBef>
        <a:spcAft>
          <a:spcPts val="600"/>
        </a:spcAft>
        <a:buFont typeface="Symbol" panose="05050102010706020507" pitchFamily="18" charset="2"/>
        <a:buChar char="-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chart" Target="../charts/chart1.xm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10" Type="http://schemas.openxmlformats.org/officeDocument/2006/relationships/image" Target="../media/image12.png"/><Relationship Id="rId4" Type="http://schemas.openxmlformats.org/officeDocument/2006/relationships/chart" Target="../charts/chart2.xml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chart" Target="../charts/chart10.xml"/><Relationship Id="rId7" Type="http://schemas.openxmlformats.org/officeDocument/2006/relationships/chart" Target="../charts/chart1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chart" Target="../charts/chart13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7" Type="http://schemas.openxmlformats.org/officeDocument/2006/relationships/image" Target="../media/image16.png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chart" Target="../charts/chart18.xml"/><Relationship Id="rId4" Type="http://schemas.openxmlformats.org/officeDocument/2006/relationships/chart" Target="../charts/char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7" Type="http://schemas.openxmlformats.org/officeDocument/2006/relationships/image" Target="../media/image18.png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.png"/><Relationship Id="rId5" Type="http://schemas.openxmlformats.org/officeDocument/2006/relationships/chart" Target="../charts/chart22.xml"/><Relationship Id="rId4" Type="http://schemas.openxmlformats.org/officeDocument/2006/relationships/chart" Target="../charts/chart2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chart" Target="../charts/chart23.xml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chart" Target="../charts/chart26.xml"/><Relationship Id="rId5" Type="http://schemas.openxmlformats.org/officeDocument/2006/relationships/chart" Target="../charts/chart25.xml"/><Relationship Id="rId4" Type="http://schemas.openxmlformats.org/officeDocument/2006/relationships/chart" Target="../charts/char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rgbClr val="E4E8EE"/>
                </a:solidFill>
              </a:rPr>
              <a:t>weekly </a:t>
            </a:r>
            <a:r>
              <a:rPr lang="en-GB" dirty="0" smtClean="0">
                <a:solidFill>
                  <a:srgbClr val="E4E8EE"/>
                </a:solidFill>
              </a:rPr>
              <a:t>report.</a:t>
            </a:r>
          </a:p>
          <a:p>
            <a:endParaRPr lang="en-GB" dirty="0">
              <a:solidFill>
                <a:srgbClr val="E4E8EE"/>
              </a:solidFill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solidFill>
                  <a:srgbClr val="E4E8EE"/>
                </a:solidFill>
              </a:rPr>
              <a:t>Aftersales </a:t>
            </a:r>
            <a:endParaRPr lang="en-GB" dirty="0" smtClean="0">
              <a:solidFill>
                <a:srgbClr val="E4E8EE"/>
              </a:solidFill>
            </a:endParaRPr>
          </a:p>
          <a:p>
            <a:r>
              <a:rPr lang="en-GB" dirty="0" smtClean="0">
                <a:solidFill>
                  <a:srgbClr val="E4E8EE"/>
                </a:solidFill>
              </a:rPr>
              <a:t>technical service</a:t>
            </a:r>
            <a:r>
              <a:rPr lang="en-GB" dirty="0">
                <a:solidFill>
                  <a:srgbClr val="E4E8EE"/>
                </a:solidFill>
              </a:rPr>
              <a:t>.</a:t>
            </a:r>
            <a:r>
              <a:rPr lang="en-GB" dirty="0"/>
              <a:t> </a:t>
            </a:r>
          </a:p>
          <a:p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Aftersales Technical </a:t>
            </a:r>
            <a:r>
              <a:rPr lang="en-GB" dirty="0" smtClean="0"/>
              <a:t>Service </a:t>
            </a:r>
            <a:r>
              <a:rPr lang="en-US" dirty="0" smtClean="0"/>
              <a:t>05/13/2019</a:t>
            </a:r>
            <a:endParaRPr lang="en-GB" dirty="0"/>
          </a:p>
          <a:p>
            <a:endParaRPr lang="de-DE" dirty="0"/>
          </a:p>
        </p:txBody>
      </p:sp>
      <p:sp>
        <p:nvSpPr>
          <p:cNvPr id="16" name="Textplatzhalter 1"/>
          <p:cNvSpPr txBox="1">
            <a:spLocks/>
          </p:cNvSpPr>
          <p:nvPr/>
        </p:nvSpPr>
        <p:spPr>
          <a:xfrm>
            <a:off x="641348" y="422022"/>
            <a:ext cx="11224685" cy="109251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lang="en-US" sz="4000" b="1" kern="1200" cap="all" baseline="0">
                <a:solidFill>
                  <a:srgbClr val="404040"/>
                </a:solidFill>
                <a:latin typeface="+mj-lt"/>
                <a:ea typeface="+mn-ea"/>
                <a:cs typeface="+mn-cs"/>
              </a:defRPr>
            </a:lvl1pPr>
            <a:lvl2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mtClean="0">
                <a:solidFill>
                  <a:srgbClr val="E4E8EE"/>
                </a:solidFill>
              </a:rPr>
              <a:t>weekly report.</a:t>
            </a:r>
          </a:p>
          <a:p>
            <a:endParaRPr lang="en-GB" dirty="0">
              <a:solidFill>
                <a:srgbClr val="E4E8EE"/>
              </a:solidFill>
            </a:endParaRPr>
          </a:p>
        </p:txBody>
      </p:sp>
      <p:sp>
        <p:nvSpPr>
          <p:cNvPr id="15" name="Textplatzhalter 1"/>
          <p:cNvSpPr txBox="1">
            <a:spLocks/>
          </p:cNvSpPr>
          <p:nvPr/>
        </p:nvSpPr>
        <p:spPr>
          <a:xfrm>
            <a:off x="793748" y="574422"/>
            <a:ext cx="11224685" cy="109251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lang="en-US" sz="4000" b="1" kern="1200" cap="all" baseline="0">
                <a:solidFill>
                  <a:srgbClr val="404040"/>
                </a:solidFill>
                <a:latin typeface="+mj-lt"/>
                <a:ea typeface="+mn-ea"/>
                <a:cs typeface="+mn-cs"/>
              </a:defRPr>
            </a:lvl1pPr>
            <a:lvl2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mtClean="0">
                <a:solidFill>
                  <a:srgbClr val="E4E8EE"/>
                </a:solidFill>
              </a:rPr>
              <a:t>weekly report.</a:t>
            </a:r>
          </a:p>
          <a:p>
            <a:endParaRPr lang="en-GB" dirty="0">
              <a:solidFill>
                <a:srgbClr val="E4E8EE"/>
              </a:solidFill>
            </a:endParaRPr>
          </a:p>
        </p:txBody>
      </p:sp>
      <p:sp>
        <p:nvSpPr>
          <p:cNvPr id="18" name="Textplatzhalter 2"/>
          <p:cNvSpPr txBox="1">
            <a:spLocks/>
          </p:cNvSpPr>
          <p:nvPr/>
        </p:nvSpPr>
        <p:spPr>
          <a:xfrm>
            <a:off x="793748" y="1691604"/>
            <a:ext cx="11224685" cy="534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lang="en-US" sz="2000" b="1" kern="1200" cap="all" baseline="0">
                <a:solidFill>
                  <a:srgbClr val="404040"/>
                </a:solidFill>
                <a:latin typeface="+mj-lt"/>
                <a:ea typeface="+mn-ea"/>
                <a:cs typeface="+mn-cs"/>
              </a:defRPr>
            </a:lvl1pPr>
            <a:lvl2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rgbClr val="E4E8EE"/>
                </a:solidFill>
              </a:rPr>
              <a:t>Aftersales </a:t>
            </a:r>
          </a:p>
          <a:p>
            <a:r>
              <a:rPr lang="en-GB" dirty="0" smtClean="0">
                <a:solidFill>
                  <a:srgbClr val="E4E8EE"/>
                </a:solidFill>
              </a:rPr>
              <a:t>technical service.</a:t>
            </a:r>
            <a:r>
              <a:rPr lang="en-GB" dirty="0" smtClean="0"/>
              <a:t> </a:t>
            </a:r>
          </a:p>
          <a:p>
            <a:endParaRPr lang="de-DE" dirty="0"/>
          </a:p>
        </p:txBody>
      </p:sp>
      <p:sp>
        <p:nvSpPr>
          <p:cNvPr id="14" name="Textplatzhalter 1"/>
          <p:cNvSpPr txBox="1">
            <a:spLocks/>
          </p:cNvSpPr>
          <p:nvPr/>
        </p:nvSpPr>
        <p:spPr>
          <a:xfrm>
            <a:off x="946148" y="726822"/>
            <a:ext cx="11224685" cy="109251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lang="en-US" sz="4000" b="1" kern="1200" cap="all" baseline="0">
                <a:solidFill>
                  <a:srgbClr val="404040"/>
                </a:solidFill>
                <a:latin typeface="+mj-lt"/>
                <a:ea typeface="+mn-ea"/>
                <a:cs typeface="+mn-cs"/>
              </a:defRPr>
            </a:lvl1pPr>
            <a:lvl2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rgbClr val="000000"/>
                </a:solidFill>
              </a:rPr>
              <a:t>weekly report.</a:t>
            </a:r>
          </a:p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19" name="Textplatzhalter 2"/>
          <p:cNvSpPr txBox="1">
            <a:spLocks/>
          </p:cNvSpPr>
          <p:nvPr/>
        </p:nvSpPr>
        <p:spPr>
          <a:xfrm>
            <a:off x="946148" y="1844004"/>
            <a:ext cx="11224685" cy="534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lang="en-US" sz="2000" b="1" kern="1200" cap="all" baseline="0">
                <a:solidFill>
                  <a:srgbClr val="404040"/>
                </a:solidFill>
                <a:latin typeface="+mj-lt"/>
                <a:ea typeface="+mn-ea"/>
                <a:cs typeface="+mn-cs"/>
              </a:defRPr>
            </a:lvl1pPr>
            <a:lvl2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rgbClr val="000000"/>
                </a:solidFill>
              </a:rPr>
              <a:t>Aftersales </a:t>
            </a:r>
          </a:p>
          <a:p>
            <a:r>
              <a:rPr lang="en-GB" dirty="0" smtClean="0">
                <a:solidFill>
                  <a:srgbClr val="000000"/>
                </a:solidFill>
              </a:rPr>
              <a:t>technical service. </a:t>
            </a:r>
          </a:p>
          <a:p>
            <a:endParaRPr lang="de-DE" dirty="0">
              <a:solidFill>
                <a:srgbClr val="000000"/>
              </a:solidFill>
            </a:endParaRPr>
          </a:p>
        </p:txBody>
      </p:sp>
      <p:sp>
        <p:nvSpPr>
          <p:cNvPr id="20" name="Textplatzhalter 1"/>
          <p:cNvSpPr txBox="1">
            <a:spLocks/>
          </p:cNvSpPr>
          <p:nvPr/>
        </p:nvSpPr>
        <p:spPr>
          <a:xfrm>
            <a:off x="1098548" y="879222"/>
            <a:ext cx="11224685" cy="109251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lang="en-US" sz="4000" b="1" kern="1200" cap="all" baseline="0">
                <a:solidFill>
                  <a:srgbClr val="404040"/>
                </a:solidFill>
                <a:latin typeface="+mj-lt"/>
                <a:ea typeface="+mn-ea"/>
                <a:cs typeface="+mn-cs"/>
              </a:defRPr>
            </a:lvl1pPr>
            <a:lvl2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rgbClr val="000000"/>
                </a:solidFill>
              </a:rPr>
              <a:t>weekly report.</a:t>
            </a:r>
          </a:p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21" name="Textplatzhalter 2"/>
          <p:cNvSpPr txBox="1">
            <a:spLocks/>
          </p:cNvSpPr>
          <p:nvPr/>
        </p:nvSpPr>
        <p:spPr>
          <a:xfrm>
            <a:off x="1098548" y="1772816"/>
            <a:ext cx="11224685" cy="534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lang="en-US" sz="2000" b="1" kern="1200" cap="all" baseline="0">
                <a:solidFill>
                  <a:srgbClr val="404040"/>
                </a:solidFill>
                <a:latin typeface="+mj-lt"/>
                <a:ea typeface="+mn-ea"/>
                <a:cs typeface="+mn-cs"/>
              </a:defRPr>
            </a:lvl1pPr>
            <a:lvl2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rgbClr val="000000"/>
                </a:solidFill>
              </a:rPr>
              <a:t>Aftersales </a:t>
            </a:r>
          </a:p>
          <a:p>
            <a:r>
              <a:rPr lang="en-GB" dirty="0" smtClean="0">
                <a:solidFill>
                  <a:srgbClr val="000000"/>
                </a:solidFill>
              </a:rPr>
              <a:t>technical service. </a:t>
            </a:r>
          </a:p>
          <a:p>
            <a:endParaRPr lang="de-DE" dirty="0">
              <a:solidFill>
                <a:srgbClr val="000000"/>
              </a:solidFill>
            </a:endParaRPr>
          </a:p>
        </p:txBody>
      </p:sp>
      <p:sp>
        <p:nvSpPr>
          <p:cNvPr id="22" name="Textplatzhalter 1"/>
          <p:cNvSpPr txBox="1">
            <a:spLocks/>
          </p:cNvSpPr>
          <p:nvPr/>
        </p:nvSpPr>
        <p:spPr>
          <a:xfrm>
            <a:off x="1250948" y="1031622"/>
            <a:ext cx="11224685" cy="109251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ts val="4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lang="en-US" sz="4000" b="1" kern="1200" cap="all" baseline="0">
                <a:solidFill>
                  <a:srgbClr val="404040"/>
                </a:solidFill>
                <a:latin typeface="+mj-lt"/>
                <a:ea typeface="+mn-ea"/>
                <a:cs typeface="+mn-cs"/>
              </a:defRPr>
            </a:lvl1pPr>
            <a:lvl2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chemeClr val="tx1"/>
                </a:solidFill>
              </a:rPr>
              <a:t>weekly report</a:t>
            </a:r>
            <a:r>
              <a:rPr lang="en-GB" dirty="0" smtClean="0">
                <a:solidFill>
                  <a:schemeClr val="bg1"/>
                </a:solidFill>
              </a:rPr>
              <a:t>.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3" name="Textplatzhalter 2"/>
          <p:cNvSpPr txBox="1">
            <a:spLocks/>
          </p:cNvSpPr>
          <p:nvPr/>
        </p:nvSpPr>
        <p:spPr>
          <a:xfrm>
            <a:off x="1250948" y="1925216"/>
            <a:ext cx="11224685" cy="5340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1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None/>
              <a:defRPr lang="en-US" sz="2000" b="1" kern="1200" cap="all" baseline="0">
                <a:solidFill>
                  <a:srgbClr val="404040"/>
                </a:solidFill>
                <a:latin typeface="+mj-lt"/>
                <a:ea typeface="+mn-ea"/>
                <a:cs typeface="+mn-cs"/>
              </a:defRPr>
            </a:lvl1pPr>
            <a:lvl2pPr marL="36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 algn="l" defTabSz="914400" rtl="0" eaLnBrk="1" latinLnBrk="0" hangingPunct="1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-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chemeClr val="tx1"/>
                </a:solidFill>
              </a:rPr>
              <a:t>Aftersales </a:t>
            </a:r>
          </a:p>
          <a:p>
            <a:r>
              <a:rPr lang="en-GB" dirty="0" smtClean="0">
                <a:solidFill>
                  <a:schemeClr val="tx1"/>
                </a:solidFill>
              </a:rPr>
              <a:t>technical service. </a:t>
            </a:r>
          </a:p>
          <a:p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9"/>
          </p:nvPr>
        </p:nvSpPr>
        <p:spPr/>
      </p:sp>
    </p:spTree>
    <p:extLst>
      <p:ext uri="{BB962C8B-B14F-4D97-AF65-F5344CB8AC3E}">
        <p14:creationId xmlns:p14="http://schemas.microsoft.com/office/powerpoint/2010/main" val="390842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PuMA Case Status </a:t>
            </a:r>
            <a:r>
              <a:rPr lang="en-US" dirty="0" smtClean="0"/>
              <a:t>CW1</a:t>
            </a:r>
            <a:r>
              <a:rPr lang="en-US" dirty="0"/>
              <a:t>9</a:t>
            </a:r>
            <a:r>
              <a:rPr lang="en-US" dirty="0" smtClean="0"/>
              <a:t>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5"/>
          </p:nvPr>
        </p:nvSpPr>
        <p:spPr>
          <a:xfrm>
            <a:off x="488948" y="6413875"/>
            <a:ext cx="9851675" cy="331787"/>
          </a:xfrm>
        </p:spPr>
        <p:txBody>
          <a:bodyPr/>
          <a:lstStyle/>
          <a:p>
            <a:pPr algn="l"/>
            <a:r>
              <a:rPr lang="en-GB" noProof="0" smtClean="0"/>
              <a:t>Weekly Report | B5-CN-A-61 | 05/13/2019</a:t>
            </a:r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r>
              <a:rPr lang="en-US" noProof="0" smtClean="0"/>
              <a:t>Page </a:t>
            </a:r>
            <a:fld id="{AA807A42-CF27-4B84-8583-18EBE418342E}" type="slidenum">
              <a:rPr lang="en-US" noProof="0" smtClean="0"/>
              <a:pPr/>
              <a:t>2</a:t>
            </a:fld>
            <a:endParaRPr lang="en-US" noProof="0" dirty="0"/>
          </a:p>
        </p:txBody>
      </p:sp>
      <p:sp>
        <p:nvSpPr>
          <p:cNvPr id="11" name="Rectangle 10"/>
          <p:cNvSpPr/>
          <p:nvPr/>
        </p:nvSpPr>
        <p:spPr>
          <a:xfrm>
            <a:off x="7528554" y="1412875"/>
            <a:ext cx="4436434" cy="4876904"/>
          </a:xfrm>
          <a:prstGeom prst="rect">
            <a:avLst/>
          </a:prstGeom>
          <a:solidFill>
            <a:srgbClr val="DDDDDD"/>
          </a:solidFill>
          <a:ln w="9525">
            <a:solidFill>
              <a:schemeClr val="accent3">
                <a:lumMod val="20000"/>
                <a:lumOff val="80000"/>
              </a:schemeClr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800" b="0" i="0" u="none" baseline="0" dirty="0" err="1" smtClean="0">
              <a:solidFill>
                <a:srgbClr val="666666"/>
              </a:solidFill>
              <a:latin typeface="BMW Group Condensed" panose="020B0606020202020204" pitchFamily="34" charset="0"/>
            </a:endParaRPr>
          </a:p>
        </p:txBody>
      </p:sp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0456318"/>
              </p:ext>
            </p:extLst>
          </p:nvPr>
        </p:nvGraphicFramePr>
        <p:xfrm>
          <a:off x="9768408" y="5589240"/>
          <a:ext cx="2124125" cy="827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4" name="Chart 2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6283659"/>
              </p:ext>
            </p:extLst>
          </p:nvPr>
        </p:nvGraphicFramePr>
        <p:xfrm>
          <a:off x="7680176" y="5589240"/>
          <a:ext cx="2097284" cy="827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3998494"/>
              </p:ext>
            </p:extLst>
          </p:nvPr>
        </p:nvGraphicFramePr>
        <p:xfrm>
          <a:off x="0" y="3861047"/>
          <a:ext cx="6780076" cy="27003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1822197"/>
              </p:ext>
            </p:extLst>
          </p:nvPr>
        </p:nvGraphicFramePr>
        <p:xfrm>
          <a:off x="155340" y="1304764"/>
          <a:ext cx="6552728" cy="2448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92344" y="1268760"/>
            <a:ext cx="3084156" cy="25603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21864" y="1268760"/>
            <a:ext cx="3322608" cy="25910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83980" y="3465004"/>
            <a:ext cx="3188484" cy="259102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20336" y="3429000"/>
            <a:ext cx="3340898" cy="25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12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PuMA</a:t>
            </a:r>
            <a:r>
              <a:rPr lang="en-US" dirty="0" smtClean="0"/>
              <a:t> </a:t>
            </a:r>
            <a:r>
              <a:rPr lang="en-US" dirty="0"/>
              <a:t>Case Status </a:t>
            </a:r>
            <a:r>
              <a:rPr lang="en-US" dirty="0" smtClean="0"/>
              <a:t>CW1</a:t>
            </a:r>
            <a:r>
              <a:rPr lang="en-US" dirty="0"/>
              <a:t>9</a:t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r>
              <a:rPr lang="en-US" noProof="0" smtClean="0"/>
              <a:t>Page </a:t>
            </a:r>
            <a:fld id="{AA807A42-CF27-4B84-8583-18EBE418342E}" type="slidenum">
              <a:rPr lang="en-US" noProof="0" smtClean="0"/>
              <a:pPr/>
              <a:t>3</a:t>
            </a:fld>
            <a:endParaRPr lang="en-US" noProof="0" dirty="0"/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9512166"/>
              </p:ext>
            </p:extLst>
          </p:nvPr>
        </p:nvGraphicFramePr>
        <p:xfrm>
          <a:off x="6184900" y="3493452"/>
          <a:ext cx="5537200" cy="24558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Picture Placeholder 14"/>
          <p:cNvGraphicFramePr>
            <a:graphicFrameLocks noGrp="1"/>
          </p:cNvGraphicFramePr>
          <p:nvPr>
            <p:ph type="pic" sz="quarter" idx="33"/>
            <p:extLst>
              <p:ext uri="{D42A27DB-BD31-4B8C-83A1-F6EECF244321}">
                <p14:modId xmlns:p14="http://schemas.microsoft.com/office/powerpoint/2010/main" val="1425294248"/>
              </p:ext>
            </p:extLst>
          </p:nvPr>
        </p:nvGraphicFramePr>
        <p:xfrm>
          <a:off x="477838" y="1052514"/>
          <a:ext cx="5618162" cy="5220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6701920"/>
              </p:ext>
            </p:extLst>
          </p:nvPr>
        </p:nvGraphicFramePr>
        <p:xfrm>
          <a:off x="6184900" y="1052513"/>
          <a:ext cx="5366033" cy="24484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53532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838" y="342900"/>
            <a:ext cx="11224685" cy="463244"/>
          </a:xfrm>
        </p:spPr>
        <p:txBody>
          <a:bodyPr/>
          <a:lstStyle/>
          <a:p>
            <a:r>
              <a:rPr lang="en-US" dirty="0"/>
              <a:t>Escalation email Status </a:t>
            </a:r>
            <a:r>
              <a:rPr lang="en-US" dirty="0" smtClean="0"/>
              <a:t>CW1</a:t>
            </a:r>
            <a:r>
              <a:rPr lang="en-US" dirty="0"/>
              <a:t>9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r>
              <a:rPr lang="en-US" noProof="0" smtClean="0"/>
              <a:t>Page </a:t>
            </a:r>
            <a:fld id="{AA807A42-CF27-4B84-8583-18EBE418342E}" type="slidenum">
              <a:rPr lang="en-US" noProof="0" smtClean="0"/>
              <a:pPr/>
              <a:t>4</a:t>
            </a:fld>
            <a:endParaRPr lang="en-US" noProof="0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6412367"/>
              </p:ext>
            </p:extLst>
          </p:nvPr>
        </p:nvGraphicFramePr>
        <p:xfrm>
          <a:off x="8256588" y="5157192"/>
          <a:ext cx="2951980" cy="4436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83928"/>
                <a:gridCol w="468052"/>
              </a:tblGrid>
              <a:tr h="443688">
                <a:tc>
                  <a:txBody>
                    <a:bodyPr/>
                    <a:lstStyle/>
                    <a:p>
                      <a:r>
                        <a:rPr lang="en-US" altLang="zh-CN" sz="1200" b="0" i="0" u="none" strike="noStrike" kern="1200" dirty="0" smtClean="0">
                          <a:solidFill>
                            <a:srgbClr val="40404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Number of Emails sent out of work time</a:t>
                      </a:r>
                      <a:endParaRPr lang="en-US" sz="1200" b="0" i="0" u="none" strike="noStrike" kern="1200" dirty="0">
                        <a:solidFill>
                          <a:srgbClr val="40404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200" b="0" i="0" u="none" strike="noStrike" kern="1200" dirty="0" smtClean="0">
                          <a:solidFill>
                            <a:srgbClr val="40404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en-US" sz="1200" b="0" i="0" u="none" strike="noStrike" kern="1200" dirty="0">
                        <a:solidFill>
                          <a:srgbClr val="40404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0212190"/>
              </p:ext>
            </p:extLst>
          </p:nvPr>
        </p:nvGraphicFramePr>
        <p:xfrm>
          <a:off x="8256588" y="3825044"/>
          <a:ext cx="2958098" cy="8913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18506"/>
                <a:gridCol w="364697"/>
                <a:gridCol w="350759"/>
                <a:gridCol w="360040"/>
                <a:gridCol w="396044"/>
                <a:gridCol w="468052"/>
              </a:tblGrid>
              <a:tr h="434135">
                <a:tc>
                  <a:txBody>
                    <a:bodyPr/>
                    <a:lstStyle/>
                    <a:p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solidFill>
                            <a:srgbClr val="404040"/>
                          </a:solidFill>
                          <a:latin typeface="+mn-lt"/>
                        </a:rPr>
                        <a:t>PT</a:t>
                      </a:r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rgbClr val="404040"/>
                          </a:solidFill>
                          <a:latin typeface="+mn-lt"/>
                        </a:rPr>
                        <a:t>DT</a:t>
                      </a:r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rgbClr val="404040"/>
                          </a:solidFill>
                          <a:latin typeface="+mn-lt"/>
                        </a:rPr>
                        <a:t>EE</a:t>
                      </a:r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rgbClr val="404040"/>
                          </a:solidFill>
                          <a:latin typeface="+mn-lt"/>
                        </a:rPr>
                        <a:t>TT</a:t>
                      </a:r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rgbClr val="404040"/>
                          </a:solidFill>
                          <a:latin typeface="+mn-lt"/>
                        </a:rPr>
                        <a:t>Total</a:t>
                      </a:r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4135"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rgbClr val="404040"/>
                          </a:solidFill>
                          <a:latin typeface="+mn-lt"/>
                        </a:rPr>
                        <a:t>Unattended Emails</a:t>
                      </a:r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b="0" smtClean="0">
                          <a:solidFill>
                            <a:srgbClr val="404040"/>
                          </a:solidFill>
                          <a:latin typeface="+mn-lt"/>
                        </a:rPr>
                        <a:t>0</a:t>
                      </a:r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solidFill>
                            <a:srgbClr val="404040"/>
                          </a:solidFill>
                          <a:latin typeface="+mn-lt"/>
                        </a:rPr>
                        <a:t>0</a:t>
                      </a:r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solidFill>
                            <a:srgbClr val="404040"/>
                          </a:solidFill>
                          <a:latin typeface="+mn-lt"/>
                        </a:rPr>
                        <a:t>1</a:t>
                      </a:r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200" b="0" dirty="0" smtClean="0">
                          <a:solidFill>
                            <a:srgbClr val="404040"/>
                          </a:solidFill>
                          <a:latin typeface="+mn-lt"/>
                        </a:rPr>
                        <a:t>0</a:t>
                      </a:r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0" smtClean="0">
                          <a:solidFill>
                            <a:srgbClr val="404040"/>
                          </a:solidFill>
                          <a:latin typeface="+mn-lt"/>
                        </a:rPr>
                        <a:t>1</a:t>
                      </a:r>
                      <a:endParaRPr lang="en-US" sz="1200" b="0" dirty="0">
                        <a:solidFill>
                          <a:srgbClr val="404040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8" name="Chart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8007940"/>
              </p:ext>
            </p:extLst>
          </p:nvPr>
        </p:nvGraphicFramePr>
        <p:xfrm>
          <a:off x="465430" y="3356992"/>
          <a:ext cx="7849220" cy="2864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59951365"/>
              </p:ext>
            </p:extLst>
          </p:nvPr>
        </p:nvGraphicFramePr>
        <p:xfrm>
          <a:off x="335360" y="944724"/>
          <a:ext cx="10765196" cy="2304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0066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Puma Case Statistic – Pt</a:t>
            </a:r>
            <a:br>
              <a:rPr lang="en-GB" dirty="0" smtClean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r>
              <a:rPr lang="en-US" noProof="0" smtClean="0"/>
              <a:t>Page </a:t>
            </a:r>
            <a:fld id="{AA807A42-CF27-4B84-8583-18EBE418342E}" type="slidenum">
              <a:rPr lang="en-US" noProof="0" smtClean="0"/>
              <a:pPr/>
              <a:t>5</a:t>
            </a:fld>
            <a:endParaRPr lang="en-US" noProof="0" dirty="0"/>
          </a:p>
        </p:txBody>
      </p:sp>
      <p:graphicFrame>
        <p:nvGraphicFramePr>
          <p:cNvPr id="18" name="Chart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63269183"/>
              </p:ext>
            </p:extLst>
          </p:nvPr>
        </p:nvGraphicFramePr>
        <p:xfrm>
          <a:off x="488709" y="4118290"/>
          <a:ext cx="3840480" cy="2194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9" name="Char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9899681"/>
              </p:ext>
            </p:extLst>
          </p:nvPr>
        </p:nvGraphicFramePr>
        <p:xfrm>
          <a:off x="4511824" y="4126835"/>
          <a:ext cx="4104456" cy="2194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485682"/>
              </p:ext>
            </p:extLst>
          </p:nvPr>
        </p:nvGraphicFramePr>
        <p:xfrm>
          <a:off x="4767390" y="1283650"/>
          <a:ext cx="3840480" cy="2834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0705743"/>
              </p:ext>
            </p:extLst>
          </p:nvPr>
        </p:nvGraphicFramePr>
        <p:xfrm>
          <a:off x="488709" y="1293383"/>
          <a:ext cx="3838833" cy="28334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0" name="Rectangle 9"/>
          <p:cNvSpPr/>
          <p:nvPr/>
        </p:nvSpPr>
        <p:spPr>
          <a:xfrm>
            <a:off x="9046895" y="1412874"/>
            <a:ext cx="2918093" cy="4876905"/>
          </a:xfrm>
          <a:prstGeom prst="rect">
            <a:avLst/>
          </a:prstGeom>
          <a:solidFill>
            <a:srgbClr val="DDDDDD"/>
          </a:solidFill>
          <a:ln w="9525"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800" b="0" i="0" u="none" baseline="0" dirty="0" err="1" smtClean="0">
              <a:solidFill>
                <a:srgbClr val="666666"/>
              </a:solidFill>
              <a:latin typeface="BMW Group Condensed" panose="020B0606020202020204" pitchFamily="34" charset="0"/>
            </a:endParaRPr>
          </a:p>
        </p:txBody>
      </p:sp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7988298"/>
              </p:ext>
            </p:extLst>
          </p:nvPr>
        </p:nvGraphicFramePr>
        <p:xfrm>
          <a:off x="9575270" y="5841320"/>
          <a:ext cx="2138363" cy="714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89802" y="3647701"/>
            <a:ext cx="3331028" cy="2743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04312" y="1261864"/>
            <a:ext cx="3263152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55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948" y="368660"/>
            <a:ext cx="11224685" cy="701474"/>
          </a:xfrm>
        </p:spPr>
        <p:txBody>
          <a:bodyPr/>
          <a:lstStyle/>
          <a:p>
            <a:r>
              <a:rPr lang="en-GB" dirty="0"/>
              <a:t>Puma Case Statistic – Dt</a:t>
            </a:r>
            <a:br>
              <a:rPr lang="en-GB" dirty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r>
              <a:rPr lang="en-US" noProof="0" smtClean="0"/>
              <a:t>Page </a:t>
            </a:r>
            <a:fld id="{AA807A42-CF27-4B84-8583-18EBE418342E}" type="slidenum">
              <a:rPr lang="en-US" noProof="0" smtClean="0"/>
              <a:pPr/>
              <a:t>6</a:t>
            </a:fld>
            <a:endParaRPr lang="en-US" noProof="0" dirty="0"/>
          </a:p>
        </p:txBody>
      </p:sp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1103458"/>
              </p:ext>
            </p:extLst>
          </p:nvPr>
        </p:nvGraphicFramePr>
        <p:xfrm>
          <a:off x="327348" y="4163005"/>
          <a:ext cx="3896443" cy="2194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191985"/>
              </p:ext>
            </p:extLst>
          </p:nvPr>
        </p:nvGraphicFramePr>
        <p:xfrm>
          <a:off x="4547828" y="4184650"/>
          <a:ext cx="4104456" cy="2194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3438894"/>
              </p:ext>
            </p:extLst>
          </p:nvPr>
        </p:nvGraphicFramePr>
        <p:xfrm>
          <a:off x="4773027" y="1359768"/>
          <a:ext cx="3840480" cy="2834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8" name="Chart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8962598"/>
              </p:ext>
            </p:extLst>
          </p:nvPr>
        </p:nvGraphicFramePr>
        <p:xfrm>
          <a:off x="495300" y="1343804"/>
          <a:ext cx="3840480" cy="2834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Rectangle 9"/>
          <p:cNvSpPr/>
          <p:nvPr/>
        </p:nvSpPr>
        <p:spPr>
          <a:xfrm>
            <a:off x="9048750" y="1412875"/>
            <a:ext cx="2916238" cy="4876904"/>
          </a:xfrm>
          <a:prstGeom prst="rect">
            <a:avLst/>
          </a:prstGeom>
          <a:solidFill>
            <a:srgbClr val="DDDDDD"/>
          </a:solidFill>
          <a:ln w="9525"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800" b="0" i="0" u="none" baseline="0" dirty="0" err="1" smtClean="0">
              <a:solidFill>
                <a:srgbClr val="666666"/>
              </a:solidFill>
              <a:latin typeface="BMW Group Condensed" panose="020B0606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4072" y="3656180"/>
            <a:ext cx="3344618" cy="27432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4312" y="1261864"/>
            <a:ext cx="3263152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54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Puma Case Statistic – EE</a:t>
            </a:r>
            <a:br>
              <a:rPr lang="en-GB" dirty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r>
              <a:rPr lang="en-US" noProof="0" smtClean="0"/>
              <a:t>Page </a:t>
            </a:r>
            <a:fld id="{AA807A42-CF27-4B84-8583-18EBE418342E}" type="slidenum">
              <a:rPr lang="en-US" noProof="0" smtClean="0"/>
              <a:pPr/>
              <a:t>7</a:t>
            </a:fld>
            <a:endParaRPr lang="en-US" noProof="0" dirty="0"/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8768298"/>
              </p:ext>
            </p:extLst>
          </p:nvPr>
        </p:nvGraphicFramePr>
        <p:xfrm>
          <a:off x="263352" y="4133207"/>
          <a:ext cx="3924436" cy="2194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2931219"/>
              </p:ext>
            </p:extLst>
          </p:nvPr>
        </p:nvGraphicFramePr>
        <p:xfrm>
          <a:off x="4511824" y="4029075"/>
          <a:ext cx="4140460" cy="22379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5141604"/>
              </p:ext>
            </p:extLst>
          </p:nvPr>
        </p:nvGraphicFramePr>
        <p:xfrm>
          <a:off x="4583832" y="1331181"/>
          <a:ext cx="4032448" cy="28534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8833253"/>
              </p:ext>
            </p:extLst>
          </p:nvPr>
        </p:nvGraphicFramePr>
        <p:xfrm>
          <a:off x="477838" y="1331181"/>
          <a:ext cx="3840480" cy="2834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Rectangle 9"/>
          <p:cNvSpPr/>
          <p:nvPr/>
        </p:nvSpPr>
        <p:spPr>
          <a:xfrm>
            <a:off x="9048750" y="1412874"/>
            <a:ext cx="2916238" cy="4896446"/>
          </a:xfrm>
          <a:prstGeom prst="rect">
            <a:avLst/>
          </a:prstGeom>
          <a:solidFill>
            <a:srgbClr val="DDDDDD"/>
          </a:solidFill>
          <a:ln w="9525"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800" b="0" i="0" u="none" baseline="0" dirty="0" err="1" smtClean="0">
              <a:solidFill>
                <a:srgbClr val="666666"/>
              </a:solidFill>
              <a:latin typeface="BMW Group Condensed" panose="020B0606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40316" y="1232756"/>
            <a:ext cx="3153825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3383" y="3645024"/>
            <a:ext cx="3247293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17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948" y="332656"/>
            <a:ext cx="11224685" cy="701474"/>
          </a:xfrm>
        </p:spPr>
        <p:txBody>
          <a:bodyPr/>
          <a:lstStyle/>
          <a:p>
            <a:r>
              <a:rPr lang="en-GB" dirty="0"/>
              <a:t>Puma Case Statistic – TT</a:t>
            </a:r>
            <a:br>
              <a:rPr lang="en-GB" dirty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5"/>
          </p:nvPr>
        </p:nvSpPr>
        <p:spPr>
          <a:xfrm>
            <a:off x="477838" y="6430963"/>
            <a:ext cx="9851675" cy="331787"/>
          </a:xfrm>
        </p:spPr>
        <p:txBody>
          <a:bodyPr/>
          <a:lstStyle/>
          <a:p>
            <a:r>
              <a:rPr lang="en-GB" smtClean="0"/>
              <a:t>Weekly Report | B5-CN-A-61 | 05/13/2019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r>
              <a:rPr lang="en-US" noProof="0" smtClean="0"/>
              <a:t>Page </a:t>
            </a:r>
            <a:fld id="{AA807A42-CF27-4B84-8583-18EBE418342E}" type="slidenum">
              <a:rPr lang="en-US" noProof="0" smtClean="0"/>
              <a:pPr/>
              <a:t>8</a:t>
            </a:fld>
            <a:endParaRPr lang="en-US" noProof="0" dirty="0"/>
          </a:p>
        </p:txBody>
      </p:sp>
      <p:graphicFrame>
        <p:nvGraphicFramePr>
          <p:cNvPr id="10" name="Picture Placeholder 9"/>
          <p:cNvGraphicFramePr>
            <a:graphicFrameLocks noGrp="1"/>
          </p:cNvGraphicFramePr>
          <p:nvPr>
            <p:ph type="pic" sz="quarter" idx="34"/>
            <p:extLst>
              <p:ext uri="{D42A27DB-BD31-4B8C-83A1-F6EECF244321}">
                <p14:modId xmlns:p14="http://schemas.microsoft.com/office/powerpoint/2010/main" val="1697942400"/>
              </p:ext>
            </p:extLst>
          </p:nvPr>
        </p:nvGraphicFramePr>
        <p:xfrm>
          <a:off x="4780325" y="1350010"/>
          <a:ext cx="3840480" cy="2834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576893"/>
              </p:ext>
            </p:extLst>
          </p:nvPr>
        </p:nvGraphicFramePr>
        <p:xfrm>
          <a:off x="463368" y="4084568"/>
          <a:ext cx="3718579" cy="23321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733346"/>
              </p:ext>
            </p:extLst>
          </p:nvPr>
        </p:nvGraphicFramePr>
        <p:xfrm>
          <a:off x="4403812" y="4012727"/>
          <a:ext cx="4226634" cy="21595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3937406"/>
              </p:ext>
            </p:extLst>
          </p:nvPr>
        </p:nvGraphicFramePr>
        <p:xfrm>
          <a:off x="495300" y="1412875"/>
          <a:ext cx="3840480" cy="28346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4" name="Rectangle 13"/>
          <p:cNvSpPr/>
          <p:nvPr/>
        </p:nvSpPr>
        <p:spPr>
          <a:xfrm>
            <a:off x="9048750" y="1412875"/>
            <a:ext cx="2916238" cy="4876904"/>
          </a:xfrm>
          <a:prstGeom prst="rect">
            <a:avLst/>
          </a:prstGeom>
          <a:solidFill>
            <a:srgbClr val="DDDDDD"/>
          </a:solidFill>
          <a:ln w="9525"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1800" b="0" i="0" u="none" baseline="0" dirty="0" err="1" smtClean="0">
              <a:solidFill>
                <a:srgbClr val="666666"/>
              </a:solidFill>
              <a:latin typeface="BMW Group Condensed" panose="020B0606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4312" y="1232756"/>
            <a:ext cx="3229036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68308" y="3645024"/>
            <a:ext cx="3322608" cy="273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9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PRESI_FIRST_SLIDENUMBER" val="1"/>
  <p:tag name="MIO_FALLBACK_LAYOUT" val="14"/>
  <p:tag name="MIO_SHOW_DATE" val="False"/>
  <p:tag name="MIO_SHOW_FOOTER" val="True"/>
  <p:tag name="MIO_SHOW_PAGENUMBER" val="True"/>
  <p:tag name="MIO_AVOID_BLANK_LAYOUT" val="True"/>
  <p:tag name="MIO_NUMBER_OF_VALID_LAYOUTS" val="15"/>
  <p:tag name="MIO_MST_COLOR_1" val="0,0,0,Dunkel 1"/>
  <p:tag name="MIO_MST_COLOR_2" val="255,255,255,Hell 1"/>
  <p:tag name="MIO_MST_COLOR_3" val="64,64,64,Dunkel 2"/>
  <p:tag name="MIO_MST_COLOR_4" val="146,162,189,Hell 2"/>
  <p:tag name="MIO_MST_COLOR_5" val="102,113,132,Akzent 1"/>
  <p:tag name="MIO_MST_COLOR_6" val="146,162,189,Akzent 2"/>
  <p:tag name="MIO_MST_COLOR_7" val="173,185,206,Akzent 3"/>
  <p:tag name="MIO_MST_COLOR_8" val="201,209,222,Akzent 4"/>
  <p:tag name="MIO_MST_COLOR_9" val="228,232,238,Akzent 5"/>
  <p:tag name="MIO_MST_COLOR_10" val="221,218,210,Akzent 6"/>
  <p:tag name="MIO_MST_COLOR_11" val="0,0,0,"/>
  <p:tag name="MIO_MST_COLOR_12" val="0,0,0,"/>
  <p:tag name="MIO_HDS" val="True"/>
  <p:tag name="MIO_EK" val="1989"/>
  <p:tag name="MIO_UPDATE" val="True"/>
  <p:tag name="MIO_VERSION" val="23.10.2015 16:52:00"/>
  <p:tag name="MIO_DBID" val="917DD09C-76C3-4640-8E0D-382111CB3B69"/>
  <p:tag name="MIO_LASTDOWNLOADED" val="30.10.2015 14:18:05"/>
  <p:tag name="MIO_OBJECTNAME" val="BMW Group 4:3"/>
  <p:tag name="MIO_LASTEDITORNAME" val="empower enterpris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PRESI_FIRST_SLIDENUMBER" val="1"/>
  <p:tag name="MIO_FALLBACK_LAYOUT" val="14"/>
  <p:tag name="MIO_SHOW_DATE" val="False"/>
  <p:tag name="MIO_SHOW_FOOTER" val="True"/>
  <p:tag name="MIO_SHOW_PAGENUMBER" val="True"/>
  <p:tag name="MIO_AVOID_BLANK_LAYOUT" val="True"/>
  <p:tag name="MIO_NUMBER_OF_VALID_LAYOUTS" val="15"/>
  <p:tag name="MIO_MST_COLOR_1" val="0,0,0,Dunkel 1"/>
  <p:tag name="MIO_MST_COLOR_2" val="255,255,255,Hell 1"/>
  <p:tag name="MIO_MST_COLOR_3" val="64,64,64,Dunkel 2"/>
  <p:tag name="MIO_MST_COLOR_4" val="146,162,189,Hell 2"/>
  <p:tag name="MIO_MST_COLOR_5" val="102,113,132,Akzent 1"/>
  <p:tag name="MIO_MST_COLOR_6" val="146,162,189,Akzent 2"/>
  <p:tag name="MIO_MST_COLOR_7" val="173,185,206,Akzent 3"/>
  <p:tag name="MIO_MST_COLOR_8" val="201,209,222,Akzent 4"/>
  <p:tag name="MIO_MST_COLOR_9" val="228,232,238,Akzent 5"/>
  <p:tag name="MIO_MST_COLOR_10" val="221,218,210,Akzent 6"/>
  <p:tag name="MIO_MST_COLOR_11" val="0,0,0,"/>
  <p:tag name="MIO_MST_COLOR_12" val="0,0,0,"/>
  <p:tag name="MIO_HDS" val="True"/>
  <p:tag name="MIO_EK" val="1989"/>
  <p:tag name="MIO_UPDATE" val="True"/>
  <p:tag name="MIO_VERSION" val="23.10.2015 16:52:00"/>
  <p:tag name="MIO_DBID" val="917DD09C-76C3-4640-8E0D-382111CB3B69"/>
  <p:tag name="MIO_LASTDOWNLOADED" val="30.10.2015 14:18:05"/>
  <p:tag name="MIO_OBJECTNAME" val="BMW Group 4:3"/>
  <p:tag name="MIO_LASTEDITORNAME" val="empower enterprise"/>
</p:tagLst>
</file>

<file path=ppt/theme/theme1.xml><?xml version="1.0" encoding="utf-8"?>
<a:theme xmlns:a="http://schemas.openxmlformats.org/drawingml/2006/main" name="BMW Group 16:9">
  <a:themeElements>
    <a:clrScheme name="Benutzerdefiniert 68">
      <a:dk1>
        <a:srgbClr val="000000"/>
      </a:dk1>
      <a:lt1>
        <a:sysClr val="window" lastClr="FFFFFF"/>
      </a:lt1>
      <a:dk2>
        <a:srgbClr val="404040"/>
      </a:dk2>
      <a:lt2>
        <a:srgbClr val="92A2BD"/>
      </a:lt2>
      <a:accent1>
        <a:srgbClr val="667184"/>
      </a:accent1>
      <a:accent2>
        <a:srgbClr val="92A2BD"/>
      </a:accent2>
      <a:accent3>
        <a:srgbClr val="ADB9CE"/>
      </a:accent3>
      <a:accent4>
        <a:srgbClr val="C9D1DE"/>
      </a:accent4>
      <a:accent5>
        <a:srgbClr val="E4E8EE"/>
      </a:accent5>
      <a:accent6>
        <a:srgbClr val="DDDAD2"/>
      </a:accent6>
      <a:hlink>
        <a:srgbClr val="000000"/>
      </a:hlink>
      <a:folHlink>
        <a:srgbClr val="000000"/>
      </a:folHlink>
    </a:clrScheme>
    <a:fontScheme name="BMW GROUP">
      <a:majorFont>
        <a:latin typeface="BMW Group Condensed"/>
        <a:ea typeface=""/>
        <a:cs typeface=""/>
      </a:majorFont>
      <a:minorFont>
        <a:latin typeface="BMW Group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CCCCC"/>
        </a:solidFill>
        <a:ln w="9525">
          <a:solidFill>
            <a:srgbClr val="CCCCCC"/>
          </a:solidFill>
        </a:ln>
      </a:spPr>
      <a:bodyPr rtlCol="0" anchor="t"/>
      <a:lstStyle>
        <a:defPPr algn="l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800" b="0" i="0" u="none" baseline="0" dirty="0" err="1" smtClean="0">
            <a:solidFill>
              <a:srgbClr val="666666"/>
            </a:solidFill>
            <a:latin typeface="BMW Group Condensed" panose="020B0606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rgbClr val="92A2BD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rtlCol="0">
        <a:spAutoFit/>
      </a:bodyPr>
      <a:lstStyle>
        <a:defPPr algn="l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800" b="0" i="0" u="none" baseline="0" dirty="0" smtClean="0">
            <a:solidFill>
              <a:srgbClr val="000000"/>
            </a:solidFill>
            <a:latin typeface="BMW Group Condensed" panose="020B0606020202020204" pitchFamily="34" charset="0"/>
          </a:defRPr>
        </a:defPPr>
      </a:lstStyle>
    </a:txDef>
  </a:objectDefaults>
  <a:extraClrSchemeLst/>
  <a:custClrLst>
    <a:custClr name="Grundfarbe Schwarz">
      <a:srgbClr val="000000"/>
    </a:custClr>
    <a:custClr name="Grundfarbe Graubraun 1">
      <a:srgbClr val="555147"/>
    </a:custClr>
    <a:custClr name="Grundfarbe Blau 1">
      <a:srgbClr val="667084"/>
    </a:custClr>
    <a:custClr name="Grundfarbe Gruen 1">
      <a:srgbClr val="747400"/>
    </a:custClr>
    <a:custClr name="Grundfarbe Gelb 1">
      <a:srgbClr val="BE9809"/>
    </a:custClr>
    <a:custClr name="Akzentfarbe Orange 1">
      <a:srgbClr val="FE6700"/>
    </a:custClr>
    <a:custClr name="Akzentfarbe Braun 1">
      <a:srgbClr val="5B4334"/>
    </a:custClr>
    <a:custClr name="Akzentfarbe Rot 1">
      <a:srgbClr val="7C0A0E"/>
    </a:custClr>
    <a:custClr name="Zusatzfarbe Blau 1">
      <a:srgbClr val="3F7BFD"/>
    </a:custClr>
    <a:custClr name="Zusatzfarbe Gruen 1">
      <a:srgbClr val="3D6A3C"/>
    </a:custClr>
    <a:custClr name="Grundfarbe Grau 1">
      <a:srgbClr val="404040"/>
    </a:custClr>
    <a:custClr name="Grundfarbe Graubraun 2">
      <a:srgbClr val="7F7A6A"/>
    </a:custClr>
    <a:custClr name="Grundfarbe Blau 2">
      <a:srgbClr val="92A2BD"/>
    </a:custClr>
    <a:custClr name="Grundfarbe Gruen 2">
      <a:srgbClr val="959500"/>
    </a:custClr>
    <a:custClr name="Grundfarbe Gelb 2">
      <a:srgbClr val="FECB00"/>
    </a:custClr>
    <a:custClr name="Akzentfarbe Orange 2">
      <a:srgbClr val="FE8533"/>
    </a:custClr>
    <a:custClr name="Akzentfarbe Braun 2">
      <a:srgbClr val="9C5C48"/>
    </a:custClr>
    <a:custClr name="Akzentfarbe Rot 2">
      <a:srgbClr val="B20F14"/>
    </a:custClr>
    <a:custClr name="Zusatzfarbe Blau 2">
      <a:srgbClr val="6595FD"/>
    </a:custClr>
    <a:custClr name="Zusatzfarbe Gruen 2">
      <a:srgbClr val="648863"/>
    </a:custClr>
    <a:custClr name="Grundfarbe Grau 2">
      <a:srgbClr val="666666"/>
    </a:custClr>
    <a:custClr name="Grundfarbe Graubraun 3">
      <a:srgbClr val="AAA38E"/>
    </a:custClr>
    <a:custClr name="Grundfarbe Blau 3">
      <a:srgbClr val="ADB9CE"/>
    </a:custClr>
    <a:custClr name="Grundfarbe Gruen 3">
      <a:srgbClr val="B0B040"/>
    </a:custClr>
    <a:custClr name="Grundfarbe Gelb 3">
      <a:srgbClr val="FEE372"/>
    </a:custClr>
    <a:custClr name="Akzentfarbe Orange 3">
      <a:srgbClr val="FEA466"/>
    </a:custClr>
    <a:custClr name="Akzentfarbe Braun 3">
      <a:srgbClr val="976F57"/>
    </a:custClr>
    <a:custClr name="Akzentfarbe Rot 3">
      <a:srgbClr val="D16F72"/>
    </a:custClr>
    <a:custClr name="Zusatzfarbe Blau 3">
      <a:srgbClr val="8CB0FE"/>
    </a:custClr>
    <a:custClr name="Zusatzfarbe Gruen 3">
      <a:srgbClr val="8BA68A"/>
    </a:custClr>
    <a:custClr name="Grundfarbe Grau 3">
      <a:srgbClr val="999999"/>
    </a:custClr>
    <a:custClr name="Grundfarbe Graubraun 4">
      <a:srgbClr val="BFBAAA"/>
    </a:custClr>
    <a:custClr name="Grundfarbe Blau 4">
      <a:srgbClr val="C9D1DE"/>
    </a:custClr>
    <a:custClr name="Grundfarbe Gruen 4">
      <a:srgbClr val="CFCF8C"/>
    </a:custClr>
    <a:custClr name="Grundfarbe Gelb 4">
      <a:srgbClr val="FFEA99"/>
    </a:custClr>
    <a:custClr name="Akzentfarbe Orange 4">
      <a:srgbClr val="FFC299"/>
    </a:custClr>
    <a:custClr name="Akzentfarbe Braun 4">
      <a:srgbClr val="B19395"/>
    </a:custClr>
    <a:custClr name="Akzentfarbe Rot 4">
      <a:srgbClr val="DF9A9C"/>
    </a:custClr>
    <a:custClr name="Zusatzfarbe Blau 4">
      <a:srgbClr val="B2CAFE"/>
    </a:custClr>
    <a:custClr name="Zusatzfarbe Gruen 4">
      <a:srgbClr val="B1C3B1"/>
    </a:custClr>
    <a:custClr name="Grundfarbe Grau 4">
      <a:srgbClr val="CCCCCC"/>
    </a:custClr>
    <a:custClr name="Grundfarbe Graubraun 5">
      <a:srgbClr val="DDDAD2"/>
    </a:custClr>
    <a:custClr name="Grundfarbe Blau 5">
      <a:srgbClr val="E4E8EE"/>
    </a:custClr>
    <a:custClr name="Grundfarbe Gruen 5">
      <a:srgbClr val="EAEACC"/>
    </a:custClr>
    <a:custClr name="Grundfarbe Gelb 5">
      <a:srgbClr val="FFF5CC"/>
    </a:custClr>
    <a:custClr name="Akzentfarbe Orange 5">
      <a:srgbClr val="FFE1CC"/>
    </a:custClr>
    <a:custClr name="Akzentfarbe Braun 5">
      <a:srgbClr val="C8B3A6"/>
    </a:custClr>
    <a:custClr name="Akzentfarbe Rot 5">
      <a:srgbClr val="EABEBF"/>
    </a:custClr>
    <a:custClr name="Zusatzfarbe Blau 5">
      <a:srgbClr val="D9E5FF"/>
    </a:custClr>
    <a:custClr name="Zusatzfarbe Gruen 5">
      <a:srgbClr val="D8E1D8"/>
    </a:custClr>
  </a:custClrLst>
  <a:extLst>
    <a:ext uri="{05A4C25C-085E-4340-85A3-A5531E510DB2}">
      <thm15:themeFamily xmlns:thm15="http://schemas.microsoft.com/office/thememl/2012/main" name="BMWGroup_BMW+MINI_E_16zu9.pptx" id="{9393BC33-3205-4D5B-BCBB-F9C806E71354}" vid="{2CE4EE17-844F-438F-ADBB-1B96A80BAD2E}"/>
    </a:ext>
  </a:extLst>
</a:theme>
</file>

<file path=ppt/theme/theme2.xml><?xml version="1.0" encoding="utf-8"?>
<a:theme xmlns:a="http://schemas.openxmlformats.org/drawingml/2006/main" name="1_BMW Group 16:9">
  <a:themeElements>
    <a:clrScheme name="Benutzerdefiniert 68">
      <a:dk1>
        <a:srgbClr val="000000"/>
      </a:dk1>
      <a:lt1>
        <a:sysClr val="window" lastClr="FFFFFF"/>
      </a:lt1>
      <a:dk2>
        <a:srgbClr val="404040"/>
      </a:dk2>
      <a:lt2>
        <a:srgbClr val="92A2BD"/>
      </a:lt2>
      <a:accent1>
        <a:srgbClr val="667184"/>
      </a:accent1>
      <a:accent2>
        <a:srgbClr val="92A2BD"/>
      </a:accent2>
      <a:accent3>
        <a:srgbClr val="ADB9CE"/>
      </a:accent3>
      <a:accent4>
        <a:srgbClr val="C9D1DE"/>
      </a:accent4>
      <a:accent5>
        <a:srgbClr val="E4E8EE"/>
      </a:accent5>
      <a:accent6>
        <a:srgbClr val="DDDAD2"/>
      </a:accent6>
      <a:hlink>
        <a:srgbClr val="000000"/>
      </a:hlink>
      <a:folHlink>
        <a:srgbClr val="000000"/>
      </a:folHlink>
    </a:clrScheme>
    <a:fontScheme name="BMW GROUP">
      <a:majorFont>
        <a:latin typeface="BMW Group Condensed"/>
        <a:ea typeface=""/>
        <a:cs typeface=""/>
      </a:majorFont>
      <a:minorFont>
        <a:latin typeface="BMW Group Condensed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CCCCC"/>
        </a:solidFill>
        <a:ln w="9525">
          <a:solidFill>
            <a:srgbClr val="CCCCCC"/>
          </a:solidFill>
        </a:ln>
      </a:spPr>
      <a:bodyPr rtlCol="0" anchor="t"/>
      <a:lstStyle>
        <a:defPPr algn="l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800" b="0" i="0" u="none" baseline="0" dirty="0" err="1" smtClean="0">
            <a:solidFill>
              <a:srgbClr val="666666"/>
            </a:solidFill>
            <a:latin typeface="BMW Group Condensed" panose="020B0606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rgbClr val="92A2BD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vert="horz" rtlCol="0">
        <a:spAutoFit/>
      </a:bodyPr>
      <a:lstStyle>
        <a:defPPr algn="l" rtl="0" eaLnBrk="1" fontAlgn="auto" hangingPunct="1">
          <a:lnSpc>
            <a:spcPct val="100000"/>
          </a:lnSpc>
          <a:spcBef>
            <a:spcPts val="0"/>
          </a:spcBef>
          <a:spcAft>
            <a:spcPts val="0"/>
          </a:spcAft>
          <a:defRPr sz="1800" b="0" i="0" u="none" baseline="0" dirty="0" smtClean="0">
            <a:solidFill>
              <a:srgbClr val="000000"/>
            </a:solidFill>
            <a:latin typeface="BMW Group Condensed" panose="020B0606020202020204" pitchFamily="34" charset="0"/>
          </a:defRPr>
        </a:defPPr>
      </a:lstStyle>
    </a:txDef>
  </a:objectDefaults>
  <a:extraClrSchemeLst/>
  <a:custClrLst>
    <a:custClr name="Grundfarbe Schwarz">
      <a:srgbClr val="000000"/>
    </a:custClr>
    <a:custClr name="Grundfarbe Graubraun 1">
      <a:srgbClr val="555147"/>
    </a:custClr>
    <a:custClr name="Grundfarbe Blau 1">
      <a:srgbClr val="667084"/>
    </a:custClr>
    <a:custClr name="Grundfarbe Gruen 1">
      <a:srgbClr val="747400"/>
    </a:custClr>
    <a:custClr name="Grundfarbe Gelb 1">
      <a:srgbClr val="BE9809"/>
    </a:custClr>
    <a:custClr name="Akzentfarbe Orange 1">
      <a:srgbClr val="FE6700"/>
    </a:custClr>
    <a:custClr name="Akzentfarbe Braun 1">
      <a:srgbClr val="5B4334"/>
    </a:custClr>
    <a:custClr name="Akzentfarbe Rot 1">
      <a:srgbClr val="7C0A0E"/>
    </a:custClr>
    <a:custClr name="Zusatzfarbe Blau 1">
      <a:srgbClr val="3F7BFD"/>
    </a:custClr>
    <a:custClr name="Zusatzfarbe Gruen 1">
      <a:srgbClr val="3D6A3C"/>
    </a:custClr>
    <a:custClr name="Grundfarbe Grau 1">
      <a:srgbClr val="404040"/>
    </a:custClr>
    <a:custClr name="Grundfarbe Graubraun 2">
      <a:srgbClr val="7F7A6A"/>
    </a:custClr>
    <a:custClr name="Grundfarbe Blau 2">
      <a:srgbClr val="92A2BD"/>
    </a:custClr>
    <a:custClr name="Grundfarbe Gruen 2">
      <a:srgbClr val="959500"/>
    </a:custClr>
    <a:custClr name="Grundfarbe Gelb 2">
      <a:srgbClr val="FECB00"/>
    </a:custClr>
    <a:custClr name="Akzentfarbe Orange 2">
      <a:srgbClr val="FE8533"/>
    </a:custClr>
    <a:custClr name="Akzentfarbe Braun 2">
      <a:srgbClr val="9C5C48"/>
    </a:custClr>
    <a:custClr name="Akzentfarbe Rot 2">
      <a:srgbClr val="B20F14"/>
    </a:custClr>
    <a:custClr name="Zusatzfarbe Blau 2">
      <a:srgbClr val="6595FD"/>
    </a:custClr>
    <a:custClr name="Zusatzfarbe Gruen 2">
      <a:srgbClr val="648863"/>
    </a:custClr>
    <a:custClr name="Grundfarbe Grau 2">
      <a:srgbClr val="666666"/>
    </a:custClr>
    <a:custClr name="Grundfarbe Graubraun 3">
      <a:srgbClr val="AAA38E"/>
    </a:custClr>
    <a:custClr name="Grundfarbe Blau 3">
      <a:srgbClr val="ADB9CE"/>
    </a:custClr>
    <a:custClr name="Grundfarbe Gruen 3">
      <a:srgbClr val="B0B040"/>
    </a:custClr>
    <a:custClr name="Grundfarbe Gelb 3">
      <a:srgbClr val="FEE372"/>
    </a:custClr>
    <a:custClr name="Akzentfarbe Orange 3">
      <a:srgbClr val="FEA466"/>
    </a:custClr>
    <a:custClr name="Akzentfarbe Braun 3">
      <a:srgbClr val="976F57"/>
    </a:custClr>
    <a:custClr name="Akzentfarbe Rot 3">
      <a:srgbClr val="D16F72"/>
    </a:custClr>
    <a:custClr name="Zusatzfarbe Blau 3">
      <a:srgbClr val="8CB0FE"/>
    </a:custClr>
    <a:custClr name="Zusatzfarbe Gruen 3">
      <a:srgbClr val="8BA68A"/>
    </a:custClr>
    <a:custClr name="Grundfarbe Grau 3">
      <a:srgbClr val="999999"/>
    </a:custClr>
    <a:custClr name="Grundfarbe Graubraun 4">
      <a:srgbClr val="BFBAAA"/>
    </a:custClr>
    <a:custClr name="Grundfarbe Blau 4">
      <a:srgbClr val="C9D1DE"/>
    </a:custClr>
    <a:custClr name="Grundfarbe Gruen 4">
      <a:srgbClr val="CFCF8C"/>
    </a:custClr>
    <a:custClr name="Grundfarbe Gelb 4">
      <a:srgbClr val="FFEA99"/>
    </a:custClr>
    <a:custClr name="Akzentfarbe Orange 4">
      <a:srgbClr val="FFC299"/>
    </a:custClr>
    <a:custClr name="Akzentfarbe Braun 4">
      <a:srgbClr val="B19395"/>
    </a:custClr>
    <a:custClr name="Akzentfarbe Rot 4">
      <a:srgbClr val="DF9A9C"/>
    </a:custClr>
    <a:custClr name="Zusatzfarbe Blau 4">
      <a:srgbClr val="B2CAFE"/>
    </a:custClr>
    <a:custClr name="Zusatzfarbe Gruen 4">
      <a:srgbClr val="B1C3B1"/>
    </a:custClr>
    <a:custClr name="Grundfarbe Grau 4">
      <a:srgbClr val="CCCCCC"/>
    </a:custClr>
    <a:custClr name="Grundfarbe Graubraun 5">
      <a:srgbClr val="DDDAD2"/>
    </a:custClr>
    <a:custClr name="Grundfarbe Blau 5">
      <a:srgbClr val="E4E8EE"/>
    </a:custClr>
    <a:custClr name="Grundfarbe Gruen 5">
      <a:srgbClr val="EAEACC"/>
    </a:custClr>
    <a:custClr name="Grundfarbe Gelb 5">
      <a:srgbClr val="FFF5CC"/>
    </a:custClr>
    <a:custClr name="Akzentfarbe Orange 5">
      <a:srgbClr val="FFE1CC"/>
    </a:custClr>
    <a:custClr name="Akzentfarbe Braun 5">
      <a:srgbClr val="C8B3A6"/>
    </a:custClr>
    <a:custClr name="Akzentfarbe Rot 5">
      <a:srgbClr val="EABEBF"/>
    </a:custClr>
    <a:custClr name="Zusatzfarbe Blau 5">
      <a:srgbClr val="D9E5FF"/>
    </a:custClr>
    <a:custClr name="Zusatzfarbe Gruen 5">
      <a:srgbClr val="D8E1D8"/>
    </a:custClr>
  </a:custClrLst>
  <a:extLst>
    <a:ext uri="{05A4C25C-085E-4340-85A3-A5531E510DB2}">
      <thm15:themeFamily xmlns:thm15="http://schemas.microsoft.com/office/thememl/2012/main" name="BMWGroup_BMW+MINI_E_16zu9.pptx" id="{9393BC33-3205-4D5B-BCBB-F9C806E71354}" vid="{2CE4EE17-844F-438F-ADBB-1B96A80BAD2E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enutzerdefiniert 4">
      <a:majorFont>
        <a:latin typeface="BMW Group"/>
        <a:ea typeface=""/>
        <a:cs typeface=""/>
      </a:majorFont>
      <a:minorFont>
        <a:latin typeface="BMW Group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MW">
    <a:dk1>
      <a:sysClr val="windowText" lastClr="000000"/>
    </a:dk1>
    <a:lt1>
      <a:sysClr val="window" lastClr="FFFFFF"/>
    </a:lt1>
    <a:dk2>
      <a:srgbClr val="595443"/>
    </a:dk2>
    <a:lt2>
      <a:srgbClr val="5678A9"/>
    </a:lt2>
    <a:accent1>
      <a:srgbClr val="0070C0"/>
    </a:accent1>
    <a:accent2>
      <a:srgbClr val="00B050"/>
    </a:accent2>
    <a:accent3>
      <a:srgbClr val="595443"/>
    </a:accent3>
    <a:accent4>
      <a:srgbClr val="FF0000"/>
    </a:accent4>
    <a:accent5>
      <a:srgbClr val="F19100"/>
    </a:accent5>
    <a:accent6>
      <a:srgbClr val="FFD600"/>
    </a:accent6>
    <a:hlink>
      <a:srgbClr val="0070C0"/>
    </a:hlink>
    <a:folHlink>
      <a:srgbClr val="00000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BMW">
    <a:dk1>
      <a:sysClr val="windowText" lastClr="000000"/>
    </a:dk1>
    <a:lt1>
      <a:sysClr val="window" lastClr="FFFFFF"/>
    </a:lt1>
    <a:dk2>
      <a:srgbClr val="595443"/>
    </a:dk2>
    <a:lt2>
      <a:srgbClr val="5678A9"/>
    </a:lt2>
    <a:accent1>
      <a:srgbClr val="0070C0"/>
    </a:accent1>
    <a:accent2>
      <a:srgbClr val="00B050"/>
    </a:accent2>
    <a:accent3>
      <a:srgbClr val="595443"/>
    </a:accent3>
    <a:accent4>
      <a:srgbClr val="FF0000"/>
    </a:accent4>
    <a:accent5>
      <a:srgbClr val="F19100"/>
    </a:accent5>
    <a:accent6>
      <a:srgbClr val="FFD600"/>
    </a:accent6>
    <a:hlink>
      <a:srgbClr val="0070C0"/>
    </a:hlink>
    <a:folHlink>
      <a:srgbClr val="00000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BMW">
    <a:dk1>
      <a:sysClr val="windowText" lastClr="000000"/>
    </a:dk1>
    <a:lt1>
      <a:sysClr val="window" lastClr="FFFFFF"/>
    </a:lt1>
    <a:dk2>
      <a:srgbClr val="595443"/>
    </a:dk2>
    <a:lt2>
      <a:srgbClr val="5678A9"/>
    </a:lt2>
    <a:accent1>
      <a:srgbClr val="0070C0"/>
    </a:accent1>
    <a:accent2>
      <a:srgbClr val="00B050"/>
    </a:accent2>
    <a:accent3>
      <a:srgbClr val="595443"/>
    </a:accent3>
    <a:accent4>
      <a:srgbClr val="FF0000"/>
    </a:accent4>
    <a:accent5>
      <a:srgbClr val="F19100"/>
    </a:accent5>
    <a:accent6>
      <a:srgbClr val="FFD600"/>
    </a:accent6>
    <a:hlink>
      <a:srgbClr val="0070C0"/>
    </a:hlink>
    <a:folHlink>
      <a:srgbClr val="00000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345</Words>
  <Application>Microsoft Office PowerPoint</Application>
  <PresentationFormat>Widescreen</PresentationFormat>
  <Paragraphs>145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BMW Type Global Pro Regular</vt:lpstr>
      <vt:lpstr>Arial</vt:lpstr>
      <vt:lpstr>BMW Group</vt:lpstr>
      <vt:lpstr>BMW Group Condensed</vt:lpstr>
      <vt:lpstr>BMW Group Condensed Bold</vt:lpstr>
      <vt:lpstr>Symbol</vt:lpstr>
      <vt:lpstr>BMW Group 16:9</vt:lpstr>
      <vt:lpstr>1_BMW Group 16:9</vt:lpstr>
      <vt:lpstr>PowerPoint Presentation</vt:lpstr>
      <vt:lpstr>PuMA Case Status CW19. </vt:lpstr>
      <vt:lpstr>PuMA Case Status CW19  </vt:lpstr>
      <vt:lpstr>Escalation email Status CW19.</vt:lpstr>
      <vt:lpstr>Puma Case Statistic – Pt </vt:lpstr>
      <vt:lpstr>Puma Case Statistic – Dt </vt:lpstr>
      <vt:lpstr>Puma Case Statistic – EE </vt:lpstr>
      <vt:lpstr>Puma Case Statistic – TT </vt:lpstr>
    </vt:vector>
  </TitlesOfParts>
  <Company>BMW Group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Song Yongzhe, B5-CN-A-612</dc:creator>
  <cp:lastModifiedBy>TechnicalService Intern, (Intern.TechnicalService@partner.bmw.com)</cp:lastModifiedBy>
  <cp:revision>1053</cp:revision>
  <cp:lastPrinted>2016-06-06T01:37:34Z</cp:lastPrinted>
  <dcterms:created xsi:type="dcterms:W3CDTF">2016-03-29T07:35:49Z</dcterms:created>
  <dcterms:modified xsi:type="dcterms:W3CDTF">2019-05-14T06:26:45Z</dcterms:modified>
</cp:coreProperties>
</file>